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Lst>
  <p:notesMasterIdLst>
    <p:notesMasterId r:id="rId52"/>
  </p:notesMasterIdLst>
  <p:handoutMasterIdLst>
    <p:handoutMasterId r:id="rId53"/>
  </p:handoutMasterIdLst>
  <p:sldIdLst>
    <p:sldId id="256" r:id="rId2"/>
    <p:sldId id="273" r:id="rId3"/>
    <p:sldId id="285" r:id="rId4"/>
    <p:sldId id="289" r:id="rId5"/>
    <p:sldId id="284" r:id="rId6"/>
    <p:sldId id="277" r:id="rId7"/>
    <p:sldId id="337" r:id="rId8"/>
    <p:sldId id="290" r:id="rId9"/>
    <p:sldId id="279" r:id="rId10"/>
    <p:sldId id="291" r:id="rId11"/>
    <p:sldId id="292" r:id="rId12"/>
    <p:sldId id="293" r:id="rId13"/>
    <p:sldId id="343" r:id="rId14"/>
    <p:sldId id="295" r:id="rId15"/>
    <p:sldId id="311" r:id="rId16"/>
    <p:sldId id="297" r:id="rId17"/>
    <p:sldId id="298" r:id="rId18"/>
    <p:sldId id="299" r:id="rId19"/>
    <p:sldId id="300" r:id="rId20"/>
    <p:sldId id="301" r:id="rId21"/>
    <p:sldId id="302" r:id="rId22"/>
    <p:sldId id="342" r:id="rId23"/>
    <p:sldId id="303" r:id="rId24"/>
    <p:sldId id="304" r:id="rId25"/>
    <p:sldId id="338" r:id="rId26"/>
    <p:sldId id="305" r:id="rId27"/>
    <p:sldId id="306" r:id="rId28"/>
    <p:sldId id="307" r:id="rId29"/>
    <p:sldId id="308" r:id="rId30"/>
    <p:sldId id="314" r:id="rId31"/>
    <p:sldId id="313" r:id="rId32"/>
    <p:sldId id="316" r:id="rId33"/>
    <p:sldId id="309" r:id="rId34"/>
    <p:sldId id="310" r:id="rId35"/>
    <p:sldId id="312" r:id="rId36"/>
    <p:sldId id="315" r:id="rId37"/>
    <p:sldId id="332" r:id="rId38"/>
    <p:sldId id="335" r:id="rId39"/>
    <p:sldId id="318" r:id="rId40"/>
    <p:sldId id="333" r:id="rId41"/>
    <p:sldId id="334" r:id="rId42"/>
    <p:sldId id="320" r:id="rId43"/>
    <p:sldId id="321" r:id="rId44"/>
    <p:sldId id="322" r:id="rId45"/>
    <p:sldId id="323" r:id="rId46"/>
    <p:sldId id="324" r:id="rId47"/>
    <p:sldId id="325" r:id="rId48"/>
    <p:sldId id="340" r:id="rId49"/>
    <p:sldId id="341" r:id="rId50"/>
    <p:sldId id="262" r:id="rId5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66FFFF"/>
    <a:srgbClr val="DEA900"/>
    <a:srgbClr val="CC0000"/>
    <a:srgbClr val="CC0099"/>
    <a:srgbClr val="FFFF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71" d="100"/>
          <a:sy n="71" d="100"/>
        </p:scale>
        <p:origin x="-112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New Roman" charset="0"/>
              </a:defRPr>
            </a:lvl1pPr>
          </a:lstStyle>
          <a:p>
            <a:pPr>
              <a:defRPr/>
            </a:pPr>
            <a:endParaRPr lang="en-US"/>
          </a:p>
        </p:txBody>
      </p:sp>
      <p:sp>
        <p:nvSpPr>
          <p:cNvPr id="1536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charset="0"/>
              </a:defRPr>
            </a:lvl1pPr>
          </a:lstStyle>
          <a:p>
            <a:pPr>
              <a:defRPr/>
            </a:pPr>
            <a:endParaRPr lang="en-US"/>
          </a:p>
        </p:txBody>
      </p:sp>
      <p:sp>
        <p:nvSpPr>
          <p:cNvPr id="1536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New Roman" charset="0"/>
              </a:defRPr>
            </a:lvl1pPr>
          </a:lstStyle>
          <a:p>
            <a:pPr>
              <a:defRPr/>
            </a:pPr>
            <a:endParaRPr lang="en-US"/>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charset="0"/>
              </a:defRPr>
            </a:lvl1pPr>
          </a:lstStyle>
          <a:p>
            <a:pPr>
              <a:defRPr/>
            </a:pPr>
            <a:fld id="{39BD7406-418D-49AC-AFE4-1B72430AE05A}" type="slidenum">
              <a:rPr lang="en-US"/>
              <a:pPr>
                <a:defRPr/>
              </a:pPr>
              <a:t>‹#›</a:t>
            </a:fld>
            <a:endParaRPr lang="en-US"/>
          </a:p>
        </p:txBody>
      </p:sp>
    </p:spTree>
    <p:extLst>
      <p:ext uri="{BB962C8B-B14F-4D97-AF65-F5344CB8AC3E}">
        <p14:creationId xmlns:p14="http://schemas.microsoft.com/office/powerpoint/2010/main" val="9508309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FD6124B-2B7F-48FD-AA8E-25C9C0527DA3}" type="datetimeFigureOut">
              <a:rPr lang="en-US"/>
              <a:pPr>
                <a:defRPr/>
              </a:pPr>
              <a:t>3/22/2020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41A7D6C-AAC2-4685-A544-2C879CDA1A61}" type="slidenum">
              <a:rPr lang="en-US"/>
              <a:pPr>
                <a:defRPr/>
              </a:pPr>
              <a:t>‹#›</a:t>
            </a:fld>
            <a:endParaRPr lang="en-US"/>
          </a:p>
        </p:txBody>
      </p:sp>
    </p:spTree>
    <p:extLst>
      <p:ext uri="{BB962C8B-B14F-4D97-AF65-F5344CB8AC3E}">
        <p14:creationId xmlns:p14="http://schemas.microsoft.com/office/powerpoint/2010/main" val="33052984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nccam.nih.gov/health/stress/relaxation.ht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self-guided.com/relaxation-techniques.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autogenic-training-online.com/relaxation/what-is-relaxation/relaxatio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www.crouse.org/health/tnp/pg000886" TargetMode="External"/><Relationship Id="rId3" Type="http://schemas.openxmlformats.org/officeDocument/2006/relationships/hyperlink" Target="http://www.crouse.org/health/tnp/pg000207" TargetMode="External"/><Relationship Id="rId7" Type="http://schemas.openxmlformats.org/officeDocument/2006/relationships/hyperlink" Target="http://www.crouse.org/health/tnp/pg000332"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www.crouse.org/health/tnp/pg000248" TargetMode="External"/><Relationship Id="rId5" Type="http://schemas.openxmlformats.org/officeDocument/2006/relationships/hyperlink" Target="http://www.crouse.org/health/tnp/therapy/acupuncture" TargetMode="External"/><Relationship Id="rId4" Type="http://schemas.openxmlformats.org/officeDocument/2006/relationships/hyperlink" Target="http://www.crouse.org/health/tnp/pg000322" TargetMode="External"/><Relationship Id="rId9" Type="http://schemas.openxmlformats.org/officeDocument/2006/relationships/hyperlink" Target="http://www.crouse.org/health/tnp/condition/fatigue"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en.wikipedia.org/wiki/Christian_Meditation" TargetMode="External"/><Relationship Id="rId3" Type="http://schemas.openxmlformats.org/officeDocument/2006/relationships/hyperlink" Target="http://en.wikipedia.org/wiki/Dhikr" TargetMode="External"/><Relationship Id="rId7" Type="http://schemas.openxmlformats.org/officeDocument/2006/relationships/hyperlink" Target="http://en.wikipedia.org/wiki/Creativity" TargetMode="External"/><Relationship Id="rId12" Type="http://schemas.openxmlformats.org/officeDocument/2006/relationships/hyperlink" Target="http://en.wikipedia.org/wiki/Virgin_Mary"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en.wikipedia.org/wiki/Healing" TargetMode="External"/><Relationship Id="rId11" Type="http://schemas.openxmlformats.org/officeDocument/2006/relationships/hyperlink" Target="http://en.wikipedia.org/wiki/Jesus" TargetMode="External"/><Relationship Id="rId5" Type="http://schemas.openxmlformats.org/officeDocument/2006/relationships/hyperlink" Target="http://en.wikipedia.org/wiki/Meditation" TargetMode="External"/><Relationship Id="rId10" Type="http://schemas.openxmlformats.org/officeDocument/2006/relationships/hyperlink" Target="http://en.wikipedia.org/wiki/Biblical" TargetMode="External"/><Relationship Id="rId4" Type="http://schemas.openxmlformats.org/officeDocument/2006/relationships/hyperlink" Target="http://en.wikipedia.org/wiki/Sufism" TargetMode="External"/><Relationship Id="rId9" Type="http://schemas.openxmlformats.org/officeDocument/2006/relationships/hyperlink" Target="http://en.wikipedia.org/wiki/God"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livestrong.com/article/111747-benefits-relaxation-therap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2C4849-51B8-4556-88CC-DC5430084FB1}" type="slidenum">
              <a:rPr lang="en-US" smtClean="0"/>
              <a:pPr/>
              <a:t>1</a:t>
            </a:fld>
            <a:endParaRPr lang="en-US" smtClean="0"/>
          </a:p>
        </p:txBody>
      </p:sp>
    </p:spTree>
    <p:extLst>
      <p:ext uri="{BB962C8B-B14F-4D97-AF65-F5344CB8AC3E}">
        <p14:creationId xmlns:p14="http://schemas.microsoft.com/office/powerpoint/2010/main" val="2817629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115000"/>
              </a:lnSpc>
              <a:spcBef>
                <a:spcPct val="0"/>
              </a:spcBef>
              <a:spcAft>
                <a:spcPts val="1000"/>
              </a:spcAft>
              <a:buSzPts val="1000"/>
              <a:buFont typeface="Symbol" pitchFamily="18" charset="2"/>
              <a:buNone/>
              <a:tabLst>
                <a:tab pos="457200" algn="l"/>
              </a:tabLst>
            </a:pPr>
            <a:r>
              <a:rPr lang="en-US" sz="2400" smtClean="0">
                <a:solidFill>
                  <a:srgbClr val="000000"/>
                </a:solidFill>
                <a:latin typeface="Times New Roman" pitchFamily="18" charset="0"/>
                <a:cs typeface="Times New Roman" pitchFamily="18" charset="0"/>
              </a:rPr>
              <a:t>. High cholesterol is associated with cardiovascular disease.</a:t>
            </a:r>
            <a:endParaRPr lang="en-US" sz="2000" smtClean="0">
              <a:solidFill>
                <a:srgbClr val="000000"/>
              </a:solidFill>
              <a:ea typeface="Calibri" pitchFamily="34" charset="0"/>
              <a:cs typeface="Times New Roman" pitchFamily="18" charset="0"/>
            </a:endParaRPr>
          </a:p>
          <a:p>
            <a:pPr eaLnBrk="1" hangingPunct="1">
              <a:tabLst>
                <a:tab pos="457200" algn="l"/>
              </a:tabLst>
            </a:pPr>
            <a:r>
              <a:rPr lang="en-US" smtClean="0">
                <a:latin typeface="Times New Roman" pitchFamily="18" charset="0"/>
                <a:cs typeface="Times New Roman" pitchFamily="18" charset="0"/>
              </a:rPr>
              <a:t>Low skin resistance is correlated with higher stress and anxiety levels. Decrease the brain waves and its activity and set its significant levels</a:t>
            </a:r>
            <a:endParaRPr lang="en-US"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0A4616-6329-47A3-AD5B-914045029DF1}" type="slidenum">
              <a:rPr lang="en-US" smtClean="0"/>
              <a:pPr/>
              <a:t>10</a:t>
            </a:fld>
            <a:endParaRPr lang="en-US" smtClean="0"/>
          </a:p>
        </p:txBody>
      </p:sp>
    </p:spTree>
    <p:extLst>
      <p:ext uri="{BB962C8B-B14F-4D97-AF65-F5344CB8AC3E}">
        <p14:creationId xmlns:p14="http://schemas.microsoft.com/office/powerpoint/2010/main" val="2522567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Deep breathing is effective in reducing bronchoconstriction</a:t>
            </a:r>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EFEFB8-EEA2-4DEE-BABD-41C17998FD65}" type="slidenum">
              <a:rPr lang="en-US" smtClean="0"/>
              <a:pPr/>
              <a:t>11</a:t>
            </a:fld>
            <a:endParaRPr lang="en-US" smtClean="0"/>
          </a:p>
        </p:txBody>
      </p:sp>
    </p:spTree>
    <p:extLst>
      <p:ext uri="{BB962C8B-B14F-4D97-AF65-F5344CB8AC3E}">
        <p14:creationId xmlns:p14="http://schemas.microsoft.com/office/powerpoint/2010/main" val="1520624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b="1" smtClean="0">
              <a:solidFill>
                <a:srgbClr val="000000"/>
              </a:solidFill>
              <a:latin typeface="Times New Roman" pitchFamily="18" charset="0"/>
              <a:cs typeface="Times New Roman" pitchFamily="18" charset="0"/>
            </a:endParaRPr>
          </a:p>
          <a:p>
            <a:r>
              <a:rPr lang="en-US" b="1" smtClean="0">
                <a:solidFill>
                  <a:srgbClr val="000000"/>
                </a:solidFill>
                <a:latin typeface="Times New Roman" pitchFamily="18" charset="0"/>
                <a:cs typeface="Times New Roman" pitchFamily="18" charset="0"/>
              </a:rPr>
              <a:t>Similarly relaxtion tech is really effective for diabetes patients especially biofeed back fr ex  in one study </a:t>
            </a:r>
          </a:p>
          <a:p>
            <a:r>
              <a:rPr lang="en-US" b="1" smtClean="0">
                <a:solidFill>
                  <a:srgbClr val="000000"/>
                </a:solidFill>
                <a:latin typeface="Times New Roman" pitchFamily="18" charset="0"/>
                <a:cs typeface="Times New Roman" pitchFamily="18" charset="0"/>
              </a:rPr>
              <a:t>Hiv aids patients experience many psychological symptoms i.e anxiety, stress, mood disorders , low self esteem </a:t>
            </a:r>
          </a:p>
          <a:p>
            <a:r>
              <a:rPr lang="en-US" b="1" smtClean="0">
                <a:solidFill>
                  <a:srgbClr val="000000"/>
                </a:solidFill>
                <a:latin typeface="Times New Roman" pitchFamily="18" charset="0"/>
                <a:cs typeface="Times New Roman" pitchFamily="18" charset="0"/>
              </a:rPr>
              <a:t>X pmr and guided imagery are found to be effective in reducing these symptoms and increase in the quantity of cd4 cells Relaxation techniques  fr eStudies have also compared the effectiveness of guided imagery and PMR on HIV symptoms. Results have shown that imagery reduced depression and fatigue, while PMR increased CD4+T lymphocyte count and also reduced depression </a:t>
            </a: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3750EE-69B4-48C5-A2AC-DECBEA1C6595}" type="slidenum">
              <a:rPr lang="en-US" smtClean="0"/>
              <a:pPr/>
              <a:t>12</a:t>
            </a:fld>
            <a:endParaRPr lang="en-US" smtClean="0"/>
          </a:p>
        </p:txBody>
      </p:sp>
    </p:spTree>
    <p:extLst>
      <p:ext uri="{BB962C8B-B14F-4D97-AF65-F5344CB8AC3E}">
        <p14:creationId xmlns:p14="http://schemas.microsoft.com/office/powerpoint/2010/main" val="2580650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It assists in studying, enables faster comprehension, improves the memory, helps in focusing on a task, job, activity or goal, and therefore, achieving them more easily and efficiently</a:t>
            </a:r>
          </a:p>
          <a:p>
            <a:r>
              <a:rPr lang="en-US" smtClean="0"/>
              <a:t>In a relaxed state person deals with his problems in a more better way</a:t>
            </a:r>
          </a:p>
          <a:p>
            <a:r>
              <a:rPr lang="en-US" smtClean="0"/>
              <a:t>During relaxation Mind is fresh and active it increases self esteem and self confidence</a:t>
            </a:r>
          </a:p>
          <a:p>
            <a:r>
              <a:rPr lang="en-US" smtClean="0"/>
              <a:t>New ideas Imagination, innovation relaxation really necessary for artists,</a:t>
            </a:r>
          </a:p>
          <a:p>
            <a:r>
              <a:rPr lang="en-US" smtClean="0"/>
              <a:t>More patient and more relaxed more control over their emotions and feelings</a:t>
            </a:r>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9EF161-73FB-429F-9A23-3AA273D1EEA3}" type="slidenum">
              <a:rPr lang="en-US" smtClean="0">
                <a:solidFill>
                  <a:srgbClr val="000000"/>
                </a:solidFill>
              </a:rPr>
              <a:pPr/>
              <a:t>13</a:t>
            </a:fld>
            <a:endParaRPr lang="en-US" smtClean="0">
              <a:solidFill>
                <a:srgbClr val="000000"/>
              </a:solidFill>
            </a:endParaRPr>
          </a:p>
        </p:txBody>
      </p:sp>
    </p:spTree>
    <p:extLst>
      <p:ext uri="{BB962C8B-B14F-4D97-AF65-F5344CB8AC3E}">
        <p14:creationId xmlns:p14="http://schemas.microsoft.com/office/powerpoint/2010/main" val="2773916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CC7544-E0B3-43EF-9C7B-36097C265905}" type="slidenum">
              <a:rPr lang="en-US" smtClean="0"/>
              <a:pPr/>
              <a:t>15</a:t>
            </a:fld>
            <a:endParaRPr lang="en-US" smtClean="0"/>
          </a:p>
        </p:txBody>
      </p:sp>
    </p:spTree>
    <p:extLst>
      <p:ext uri="{BB962C8B-B14F-4D97-AF65-F5344CB8AC3E}">
        <p14:creationId xmlns:p14="http://schemas.microsoft.com/office/powerpoint/2010/main" val="3599147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26C361-D2F9-417F-B97D-E817A50EA1EB}" type="slidenum">
              <a:rPr lang="en-US" smtClean="0"/>
              <a:pPr/>
              <a:t>16</a:t>
            </a:fld>
            <a:endParaRPr lang="en-US" smtClean="0"/>
          </a:p>
        </p:txBody>
      </p:sp>
    </p:spTree>
    <p:extLst>
      <p:ext uri="{BB962C8B-B14F-4D97-AF65-F5344CB8AC3E}">
        <p14:creationId xmlns:p14="http://schemas.microsoft.com/office/powerpoint/2010/main" val="1831218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z="2400" smtClean="0">
              <a:solidFill>
                <a:srgbClr val="CC0099"/>
              </a:solidFill>
              <a:latin typeface="Times New Roman" pitchFamily="18" charset="0"/>
            </a:endParaRPr>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B5D8B1-4134-451B-8692-00B01597D227}" type="slidenum">
              <a:rPr lang="en-US" smtClean="0"/>
              <a:pPr/>
              <a:t>17</a:t>
            </a:fld>
            <a:endParaRPr lang="en-US" smtClean="0"/>
          </a:p>
        </p:txBody>
      </p:sp>
    </p:spTree>
    <p:extLst>
      <p:ext uri="{BB962C8B-B14F-4D97-AF65-F5344CB8AC3E}">
        <p14:creationId xmlns:p14="http://schemas.microsoft.com/office/powerpoint/2010/main" val="1901533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CFA73C-5466-497A-8B17-3C620F7128D3}" type="slidenum">
              <a:rPr lang="en-US" smtClean="0"/>
              <a:pPr/>
              <a:t>18</a:t>
            </a:fld>
            <a:endParaRPr lang="en-US" smtClean="0"/>
          </a:p>
        </p:txBody>
      </p:sp>
    </p:spTree>
    <p:extLst>
      <p:ext uri="{BB962C8B-B14F-4D97-AF65-F5344CB8AC3E}">
        <p14:creationId xmlns:p14="http://schemas.microsoft.com/office/powerpoint/2010/main" val="3765638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Repeat the 5 steps</a:t>
            </a:r>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8B5098-C4C9-4040-8B53-60C4AAB7025E}" type="slidenum">
              <a:rPr lang="en-US" smtClean="0"/>
              <a:pPr/>
              <a:t>21</a:t>
            </a:fld>
            <a:endParaRPr lang="en-US" smtClean="0"/>
          </a:p>
        </p:txBody>
      </p:sp>
    </p:spTree>
    <p:extLst>
      <p:ext uri="{BB962C8B-B14F-4D97-AF65-F5344CB8AC3E}">
        <p14:creationId xmlns:p14="http://schemas.microsoft.com/office/powerpoint/2010/main" val="2597645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sz="2000" smtClean="0">
                <a:solidFill>
                  <a:srgbClr val="000000"/>
                </a:solidFill>
                <a:latin typeface="Times New Roman" pitchFamily="18" charset="0"/>
                <a:cs typeface="Times New Roman" pitchFamily="18" charset="0"/>
              </a:rPr>
              <a:t>This learned response allows you to relax more deeply and more easily, in a variety of situations, as you use the technique day-by-day. </a:t>
            </a:r>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F116475-8596-4853-8934-6EBA5EAF5115}" type="slidenum">
              <a:rPr lang="en-US" smtClean="0">
                <a:solidFill>
                  <a:srgbClr val="000000"/>
                </a:solidFill>
              </a:rPr>
              <a:pPr/>
              <a:t>22</a:t>
            </a:fld>
            <a:endParaRPr lang="en-US" smtClean="0">
              <a:solidFill>
                <a:srgbClr val="000000"/>
              </a:solidFill>
            </a:endParaRPr>
          </a:p>
        </p:txBody>
      </p:sp>
    </p:spTree>
    <p:extLst>
      <p:ext uri="{BB962C8B-B14F-4D97-AF65-F5344CB8AC3E}">
        <p14:creationId xmlns:p14="http://schemas.microsoft.com/office/powerpoint/2010/main" val="3096306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B747A0-1C6A-4200-90AE-47192AA9D354}" type="slidenum">
              <a:rPr lang="en-US" smtClean="0"/>
              <a:pPr/>
              <a:t>2</a:t>
            </a:fld>
            <a:endParaRPr lang="en-US" smtClean="0"/>
          </a:p>
        </p:txBody>
      </p:sp>
    </p:spTree>
    <p:extLst>
      <p:ext uri="{BB962C8B-B14F-4D97-AF65-F5344CB8AC3E}">
        <p14:creationId xmlns:p14="http://schemas.microsoft.com/office/powerpoint/2010/main" val="2630866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037A57-BBE6-417A-B859-A6FF9FB3ADF7}" type="slidenum">
              <a:rPr lang="en-US" smtClean="0"/>
              <a:pPr/>
              <a:t>23</a:t>
            </a:fld>
            <a:endParaRPr lang="en-US" smtClean="0"/>
          </a:p>
        </p:txBody>
      </p:sp>
    </p:spTree>
    <p:extLst>
      <p:ext uri="{BB962C8B-B14F-4D97-AF65-F5344CB8AC3E}">
        <p14:creationId xmlns:p14="http://schemas.microsoft.com/office/powerpoint/2010/main" val="604823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Progressive relaxation</a:t>
            </a:r>
          </a:p>
          <a:p>
            <a:r>
              <a:rPr lang="en-US" smtClean="0"/>
              <a:t>In progressive relaxation, the person focuses his or her attention on individual muscle groups and tries to tighten and relax each of the muscle groups one after the other. It is also known as "Jacobson’s progressive relaxation" and, according to </a:t>
            </a:r>
            <a:r>
              <a:rPr lang="en-US" smtClean="0">
                <a:hlinkClick r:id="rId3"/>
              </a:rPr>
              <a:t>experts</a:t>
            </a:r>
            <a:r>
              <a:rPr lang="en-US" smtClean="0"/>
              <a:t>, it can also be used in combination with guided imagery and breathing exercises</a:t>
            </a:r>
          </a:p>
          <a:p>
            <a:endParaRPr lang="en-US" smtClean="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8B27CA-543F-42CD-AEAE-C631A181654E}" type="slidenum">
              <a:rPr lang="en-US" smtClean="0"/>
              <a:pPr/>
              <a:t>24</a:t>
            </a:fld>
            <a:endParaRPr lang="en-US" smtClean="0"/>
          </a:p>
        </p:txBody>
      </p:sp>
    </p:spTree>
    <p:extLst>
      <p:ext uri="{BB962C8B-B14F-4D97-AF65-F5344CB8AC3E}">
        <p14:creationId xmlns:p14="http://schemas.microsoft.com/office/powerpoint/2010/main" val="1780497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400" smtClean="0">
                <a:solidFill>
                  <a:srgbClr val="000000"/>
                </a:solidFill>
                <a:latin typeface="Times New Roman" pitchFamily="18" charset="0"/>
                <a:cs typeface="Times New Roman" pitchFamily="18" charset="0"/>
              </a:rPr>
              <a:t>Research has shown that just thinking about a stressor can cause muscles to tense,</a:t>
            </a:r>
            <a:r>
              <a:rPr lang="en-US" sz="2400" smtClean="0">
                <a:solidFill>
                  <a:srgbClr val="000000"/>
                </a:solidFill>
                <a:latin typeface="Times New Roman" pitchFamily="18" charset="0"/>
              </a:rPr>
              <a:t>often helpful for those with chronic pain problems as it aims to avoid muscle tension</a:t>
            </a:r>
          </a:p>
          <a:p>
            <a:endParaRPr lang="en-US" smtClean="0"/>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23F690-1DA2-432A-BDC5-C71D1A614F38}" type="slidenum">
              <a:rPr lang="en-US" smtClean="0"/>
              <a:pPr/>
              <a:t>26</a:t>
            </a:fld>
            <a:endParaRPr lang="en-US" smtClean="0"/>
          </a:p>
        </p:txBody>
      </p:sp>
    </p:spTree>
    <p:extLst>
      <p:ext uri="{BB962C8B-B14F-4D97-AF65-F5344CB8AC3E}">
        <p14:creationId xmlns:p14="http://schemas.microsoft.com/office/powerpoint/2010/main" val="3377499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Guided imagery</a:t>
            </a:r>
          </a:p>
          <a:p>
            <a:r>
              <a:rPr lang="en-US" smtClean="0"/>
              <a:t>In this method, a practitioner or the person him or herself will enable visualizing scenic images or images that will promote calmness in the mind. A practitioner may use storytelling to enable such visualizations, while well-written descriptions could also make a person visualize mental images that will promote similar influences on the person's mind and on the body.</a:t>
            </a:r>
          </a:p>
          <a:p>
            <a:endParaRPr lang="en-US" smtClean="0"/>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23637C-8904-4587-846B-D4073587363E}" type="slidenum">
              <a:rPr lang="en-US" smtClean="0"/>
              <a:pPr/>
              <a:t>27</a:t>
            </a:fld>
            <a:endParaRPr lang="en-US" smtClean="0"/>
          </a:p>
        </p:txBody>
      </p:sp>
    </p:spTree>
    <p:extLst>
      <p:ext uri="{BB962C8B-B14F-4D97-AF65-F5344CB8AC3E}">
        <p14:creationId xmlns:p14="http://schemas.microsoft.com/office/powerpoint/2010/main" val="772521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Learning to quiet the noise in the body through </a:t>
            </a:r>
            <a:r>
              <a:rPr lang="en-US" smtClean="0">
                <a:hlinkClick r:id="rId3" tooltip="Relaxation Techniques"/>
              </a:rPr>
              <a:t>relaxation techniques</a:t>
            </a:r>
            <a:r>
              <a:rPr lang="en-US" smtClean="0"/>
              <a:t> greatly enhances our successful practice of meditation.</a:t>
            </a:r>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2E8733-0624-447B-A6E3-02AC5F622AC4}" type="slidenum">
              <a:rPr lang="en-US" smtClean="0"/>
              <a:pPr/>
              <a:t>28</a:t>
            </a:fld>
            <a:endParaRPr lang="en-US" smtClean="0"/>
          </a:p>
        </p:txBody>
      </p:sp>
    </p:spTree>
    <p:extLst>
      <p:ext uri="{BB962C8B-B14F-4D97-AF65-F5344CB8AC3E}">
        <p14:creationId xmlns:p14="http://schemas.microsoft.com/office/powerpoint/2010/main" val="1280404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Biofeedback</a:t>
            </a:r>
          </a:p>
          <a:p>
            <a:r>
              <a:rPr lang="en-US" smtClean="0"/>
              <a:t>The concept of biofeedback is based on giving the person the ability to control his or her physiological processes, such as the heart rate and other bodily functions. In this technique, electronic devices act as sensors and provide the person with information related to bodily functions, as well as the ways to influence the same, to gain a relaxed state. Thus, the method is seen as a way of controlling manifestations related to stress.</a:t>
            </a:r>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5A67EB-14B4-4AB3-8574-3B2AC04B4AC3}" type="slidenum">
              <a:rPr lang="en-US" smtClean="0"/>
              <a:pPr/>
              <a:t>29</a:t>
            </a:fld>
            <a:endParaRPr lang="en-US" smtClean="0"/>
          </a:p>
        </p:txBody>
      </p:sp>
    </p:spTree>
    <p:extLst>
      <p:ext uri="{BB962C8B-B14F-4D97-AF65-F5344CB8AC3E}">
        <p14:creationId xmlns:p14="http://schemas.microsoft.com/office/powerpoint/2010/main" val="1002428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In self-hypnosis, the person concerned will mimic a hypnotic state by using a phrase or a non-verbal cue known as a "suggestion." Such methods have become popular in relieving pain, as in the case of tension headache, labor pains and pains associated with minor surgeries. It has also been used to treat anxiety and irritable bowel syndrome.</a:t>
            </a:r>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58F5CB-E122-48B9-8B61-925AEFCFF93E}" type="slidenum">
              <a:rPr lang="en-US" smtClean="0"/>
              <a:pPr/>
              <a:t>30</a:t>
            </a:fld>
            <a:endParaRPr lang="en-US" smtClean="0"/>
          </a:p>
        </p:txBody>
      </p:sp>
    </p:spTree>
    <p:extLst>
      <p:ext uri="{BB962C8B-B14F-4D97-AF65-F5344CB8AC3E}">
        <p14:creationId xmlns:p14="http://schemas.microsoft.com/office/powerpoint/2010/main" val="1172074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solidFill>
                  <a:srgbClr val="000000"/>
                </a:solidFill>
                <a:latin typeface="Times New Roman" pitchFamily="18" charset="0"/>
                <a:cs typeface="Times New Roman" pitchFamily="18" charset="0"/>
              </a:rPr>
              <a:t>Research on yoga has shown that it helps to lower sympathetic nervous system arousal, lower blood pressure and lower levels of stress hormones such as cortisol, to name a few of its health benefits.  Your local Adult Education Centre will run beginners courses in Yoga should you decide to use this technique.</a:t>
            </a:r>
            <a:endParaRPr lang="en-US" smtClean="0"/>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3ADE3D-532B-43C0-AB9C-2323813DED64}" type="slidenum">
              <a:rPr lang="en-US" smtClean="0"/>
              <a:pPr/>
              <a:t>31</a:t>
            </a:fld>
            <a:endParaRPr lang="en-US" smtClean="0"/>
          </a:p>
        </p:txBody>
      </p:sp>
    </p:spTree>
    <p:extLst>
      <p:ext uri="{BB962C8B-B14F-4D97-AF65-F5344CB8AC3E}">
        <p14:creationId xmlns:p14="http://schemas.microsoft.com/office/powerpoint/2010/main" val="4048069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Calibri" pitchFamily="34" charset="0"/>
              <a:cs typeface="Times New Roman" pitchFamily="18" charset="0"/>
            </a:endParaRPr>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8EE05E-E96B-4CC0-8807-4787756CFB3C}" type="slidenum">
              <a:rPr lang="en-US" smtClean="0"/>
              <a:pPr/>
              <a:t>34</a:t>
            </a:fld>
            <a:endParaRPr lang="en-US" smtClean="0"/>
          </a:p>
        </p:txBody>
      </p:sp>
    </p:spTree>
    <p:extLst>
      <p:ext uri="{BB962C8B-B14F-4D97-AF65-F5344CB8AC3E}">
        <p14:creationId xmlns:p14="http://schemas.microsoft.com/office/powerpoint/2010/main" val="646652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2F7559-B484-480C-8EC5-6117B07D1A5A}" type="slidenum">
              <a:rPr lang="en-US" smtClean="0"/>
              <a:pPr/>
              <a:t>35</a:t>
            </a:fld>
            <a:endParaRPr lang="en-US" smtClean="0"/>
          </a:p>
        </p:txBody>
      </p:sp>
    </p:spTree>
    <p:extLst>
      <p:ext uri="{BB962C8B-B14F-4D97-AF65-F5344CB8AC3E}">
        <p14:creationId xmlns:p14="http://schemas.microsoft.com/office/powerpoint/2010/main" val="971284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algn="just">
              <a:lnSpc>
                <a:spcPct val="115000"/>
              </a:lnSpc>
              <a:spcBef>
                <a:spcPct val="0"/>
              </a:spcBef>
              <a:spcAft>
                <a:spcPts val="1000"/>
              </a:spcAft>
            </a:pPr>
            <a:endParaRPr lang="en-US" sz="1100" smtClean="0">
              <a:ea typeface="Calibri" pitchFamily="34" charset="0"/>
              <a:cs typeface="Times New Roman" pitchFamily="18" charset="0"/>
            </a:endParaRPr>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A80957-1F63-45F0-AF02-1D114E0368D9}" type="slidenum">
              <a:rPr lang="en-US" smtClean="0"/>
              <a:pPr/>
              <a:t>3</a:t>
            </a:fld>
            <a:endParaRPr lang="en-US" smtClean="0"/>
          </a:p>
        </p:txBody>
      </p:sp>
    </p:spTree>
    <p:extLst>
      <p:ext uri="{BB962C8B-B14F-4D97-AF65-F5344CB8AC3E}">
        <p14:creationId xmlns:p14="http://schemas.microsoft.com/office/powerpoint/2010/main" val="3951984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69DB11-5494-456E-B76E-02FF9406441D}" type="slidenum">
              <a:rPr lang="en-US" smtClean="0"/>
              <a:pPr/>
              <a:t>36</a:t>
            </a:fld>
            <a:endParaRPr lang="en-US" smtClean="0"/>
          </a:p>
        </p:txBody>
      </p:sp>
    </p:spTree>
    <p:extLst>
      <p:ext uri="{BB962C8B-B14F-4D97-AF65-F5344CB8AC3E}">
        <p14:creationId xmlns:p14="http://schemas.microsoft.com/office/powerpoint/2010/main" val="2510412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solidFill>
                  <a:srgbClr val="000000"/>
                </a:solidFill>
                <a:latin typeface="Times New Roman" pitchFamily="18" charset="0"/>
                <a:cs typeface="Times New Roman" pitchFamily="18" charset="0"/>
              </a:rPr>
              <a:t>Autogenic relaxation is a form of self-hypnosis in which the person imagines they are calm and their limbs and body are heavy, relaxed and warm.  If you choose autogenics it would be an idea to be taught by an autogenics practitioner</a:t>
            </a:r>
          </a:p>
          <a:p>
            <a:r>
              <a:rPr lang="en-US" smtClean="0">
                <a:solidFill>
                  <a:srgbClr val="000000"/>
                </a:solidFill>
                <a:latin typeface="Verdana" pitchFamily="34" charset="0"/>
                <a:cs typeface="Times New Roman" pitchFamily="18" charset="0"/>
              </a:rPr>
              <a:t>. This method involves repeating certain mental directives and concentrating on them until the body responds. An example of this would be "My arms are heavy and warm" and focus on the sensation of the arms feeling heavy and warm.</a:t>
            </a:r>
            <a:endParaRPr lang="en-US" smtClean="0"/>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8C897D-FCCB-446A-8CE9-5CD92F859E6C}" type="slidenum">
              <a:rPr lang="en-US" smtClean="0"/>
              <a:pPr/>
              <a:t>38</a:t>
            </a:fld>
            <a:endParaRPr lang="en-US" smtClean="0"/>
          </a:p>
        </p:txBody>
      </p:sp>
    </p:spTree>
    <p:extLst>
      <p:ext uri="{BB962C8B-B14F-4D97-AF65-F5344CB8AC3E}">
        <p14:creationId xmlns:p14="http://schemas.microsoft.com/office/powerpoint/2010/main" val="1370170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Expand and wide </a:t>
            </a:r>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F9D0C3-0083-4809-94A1-30F935264C25}" type="slidenum">
              <a:rPr lang="en-US" smtClean="0"/>
              <a:pPr/>
              <a:t>39</a:t>
            </a:fld>
            <a:endParaRPr lang="en-US" smtClean="0"/>
          </a:p>
        </p:txBody>
      </p:sp>
    </p:spTree>
    <p:extLst>
      <p:ext uri="{BB962C8B-B14F-4D97-AF65-F5344CB8AC3E}">
        <p14:creationId xmlns:p14="http://schemas.microsoft.com/office/powerpoint/2010/main" val="2869966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solidFill>
                  <a:srgbClr val="000000"/>
                </a:solidFill>
                <a:latin typeface="Times New Roman" pitchFamily="18" charset="0"/>
                <a:cs typeface="Times New Roman" pitchFamily="18" charset="0"/>
              </a:rPr>
              <a:t>for example, lying down, sitting meditation, sitting like a rag doll)</a:t>
            </a:r>
            <a:endParaRPr lang="en-US" smtClean="0"/>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659150-ED50-47D6-A014-1656D293818F}" type="slidenum">
              <a:rPr lang="en-US" smtClean="0"/>
              <a:pPr/>
              <a:t>40</a:t>
            </a:fld>
            <a:endParaRPr lang="en-US" smtClean="0"/>
          </a:p>
        </p:txBody>
      </p:sp>
    </p:spTree>
    <p:extLst>
      <p:ext uri="{BB962C8B-B14F-4D97-AF65-F5344CB8AC3E}">
        <p14:creationId xmlns:p14="http://schemas.microsoft.com/office/powerpoint/2010/main" val="1423250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6F1FE8-70C3-4E51-953F-00D185495707}" type="slidenum">
              <a:rPr lang="en-US" smtClean="0"/>
              <a:pPr/>
              <a:t>41</a:t>
            </a:fld>
            <a:endParaRPr lang="en-US" smtClean="0"/>
          </a:p>
        </p:txBody>
      </p:sp>
    </p:spTree>
    <p:extLst>
      <p:ext uri="{BB962C8B-B14F-4D97-AF65-F5344CB8AC3E}">
        <p14:creationId xmlns:p14="http://schemas.microsoft.com/office/powerpoint/2010/main" val="308088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During the rest and digest phase, your blood flows into your abdomen, stress hormones are lowered, blood pressure drops, immune system strengthens, and you can enjoy all of the positive effects of a relaxed state.</a:t>
            </a:r>
          </a:p>
          <a:p>
            <a:pPr eaLnBrk="1" hangingPunct="1">
              <a:spcBef>
                <a:spcPct val="0"/>
              </a:spcBef>
            </a:pPr>
            <a:r>
              <a:rPr lang="en-GB" smtClean="0"/>
              <a:t>. For instance, when we practice autogenic training the suggestion of heaviness in the limbs together with passive concentration, brings about deep </a:t>
            </a:r>
            <a:r>
              <a:rPr lang="en-GB" u="sng" smtClean="0">
                <a:hlinkClick r:id="rId3"/>
              </a:rPr>
              <a:t>relaxation</a:t>
            </a:r>
            <a:r>
              <a:rPr lang="en-GB" smtClean="0"/>
              <a:t>. The phrase in this case is: "My arms and legs are heavy."</a:t>
            </a:r>
            <a:endParaRPr lang="en-US" smtClean="0"/>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95DF23-71BC-4011-8A2B-9E1E4B984875}" type="slidenum">
              <a:rPr lang="en-US" smtClean="0"/>
              <a:pPr/>
              <a:t>42</a:t>
            </a:fld>
            <a:endParaRPr lang="en-US" smtClean="0"/>
          </a:p>
        </p:txBody>
      </p:sp>
    </p:spTree>
    <p:extLst>
      <p:ext uri="{BB962C8B-B14F-4D97-AF65-F5344CB8AC3E}">
        <p14:creationId xmlns:p14="http://schemas.microsoft.com/office/powerpoint/2010/main" val="2856506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Practicing autogenic training for longer periods of time (i.e. 10 or more years) can also affect your gene expression, which leads to additional positive effects. In the long-term you become a more rational, calmer person. You also look at situations in your life differently, with less anxiety and a more positive outlook. Balanced and pleasant</a:t>
            </a:r>
            <a:endParaRPr lang="en-US" smtClean="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1F5E53-4226-4B0C-B0D6-326654F19B71}" type="slidenum">
              <a:rPr lang="en-US" smtClean="0"/>
              <a:pPr/>
              <a:t>43</a:t>
            </a:fld>
            <a:endParaRPr lang="en-US" smtClean="0"/>
          </a:p>
        </p:txBody>
      </p:sp>
    </p:spTree>
    <p:extLst>
      <p:ext uri="{BB962C8B-B14F-4D97-AF65-F5344CB8AC3E}">
        <p14:creationId xmlns:p14="http://schemas.microsoft.com/office/powerpoint/2010/main" val="693285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Fear of death especially in terminally ill patient it’s a most common response </a:t>
            </a:r>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5825EF-05B7-4B90-B73C-D92105081C7F}" type="slidenum">
              <a:rPr lang="en-US" smtClean="0"/>
              <a:pPr/>
              <a:t>45</a:t>
            </a:fld>
            <a:endParaRPr lang="en-US" smtClean="0"/>
          </a:p>
        </p:txBody>
      </p:sp>
    </p:spTree>
    <p:extLst>
      <p:ext uri="{BB962C8B-B14F-4D97-AF65-F5344CB8AC3E}">
        <p14:creationId xmlns:p14="http://schemas.microsoft.com/office/powerpoint/2010/main" val="2275311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360C2C-A959-49F7-A2F9-5A76877A3CF7}" type="slidenum">
              <a:rPr lang="en-US" smtClean="0"/>
              <a:pPr/>
              <a:t>46</a:t>
            </a:fld>
            <a:endParaRPr lang="en-US" smtClean="0"/>
          </a:p>
        </p:txBody>
      </p:sp>
    </p:spTree>
    <p:extLst>
      <p:ext uri="{BB962C8B-B14F-4D97-AF65-F5344CB8AC3E}">
        <p14:creationId xmlns:p14="http://schemas.microsoft.com/office/powerpoint/2010/main" val="28510724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Broader public is unaware of its usefulness and effectiveness</a:t>
            </a:r>
          </a:p>
          <a:p>
            <a:r>
              <a:rPr lang="en-US" smtClean="0">
                <a:latin typeface="Times New Roman" pitchFamily="18" charset="0"/>
                <a:cs typeface="Times New Roman" pitchFamily="18" charset="0"/>
              </a:rPr>
              <a:t>One study suggests that the use of visualizations prior to </a:t>
            </a:r>
            <a:r>
              <a:rPr lang="en-US" smtClean="0">
                <a:solidFill>
                  <a:srgbClr val="0000FF"/>
                </a:solidFill>
                <a:latin typeface="Times New Roman" pitchFamily="18" charset="0"/>
                <a:cs typeface="Times New Roman" pitchFamily="18" charset="0"/>
                <a:hlinkClick r:id="rId3"/>
              </a:rPr>
              <a:t>surgery</a:t>
            </a:r>
            <a:r>
              <a:rPr lang="en-US" smtClean="0">
                <a:latin typeface="Times New Roman" pitchFamily="18" charset="0"/>
                <a:cs typeface="Times New Roman" pitchFamily="18" charset="0"/>
              </a:rPr>
              <a:t> cannot only reduce the need for pain medications, it can also help prevent hematomas (collections of blood under the skin)</a:t>
            </a:r>
          </a:p>
          <a:p>
            <a:r>
              <a:rPr lang="en-US" smtClean="0">
                <a:latin typeface="Times New Roman" pitchFamily="18" charset="0"/>
                <a:cs typeface="Times New Roman" pitchFamily="18" charset="0"/>
              </a:rPr>
              <a:t>self-hypnotic relaxation experienced significantly less pain and anxiety during an uncomfortable, invasive procedure than similar patients receiving only empathetic or usual care</a:t>
            </a:r>
          </a:p>
          <a:p>
            <a:r>
              <a:rPr lang="en-US" smtClean="0">
                <a:latin typeface="Times New Roman" pitchFamily="18" charset="0"/>
              </a:rPr>
              <a:t>hiv</a:t>
            </a:r>
            <a:r>
              <a:rPr lang="en-US" smtClean="0">
                <a:latin typeface="Times New Roman" pitchFamily="18" charset="0"/>
                <a:cs typeface="Times New Roman" pitchFamily="18" charset="0"/>
              </a:rPr>
              <a:t>The standard treatment for HIV is highly active antiretroviral therapy (HAART). Often people who take HAART have gastrointestinal (GI) side effects, like diarrhea and nausea. In one study, 130 HIV patients on HAART were randomized to receive 1 ofA careful review of 20 trials found psychological interventions such as cognitive behavioral therapy, biofeedback, relaxation and coping were associated with reduced chronic headache or </a:t>
            </a:r>
            <a:r>
              <a:rPr lang="en-US" smtClean="0">
                <a:solidFill>
                  <a:srgbClr val="0000FF"/>
                </a:solidFill>
                <a:latin typeface="Times New Roman" pitchFamily="18" charset="0"/>
                <a:cs typeface="Times New Roman" pitchFamily="18" charset="0"/>
                <a:hlinkClick r:id="rId4"/>
              </a:rPr>
              <a:t>migraine</a:t>
            </a:r>
            <a:r>
              <a:rPr lang="en-US" smtClean="0">
                <a:latin typeface="Times New Roman" pitchFamily="18" charset="0"/>
                <a:cs typeface="Times New Roman" pitchFamily="18" charset="0"/>
              </a:rPr>
              <a:t>  4 treatments: </a:t>
            </a:r>
            <a:r>
              <a:rPr lang="en-US" smtClean="0">
                <a:solidFill>
                  <a:srgbClr val="0000FF"/>
                </a:solidFill>
                <a:latin typeface="Times New Roman" pitchFamily="18" charset="0"/>
                <a:cs typeface="Times New Roman" pitchFamily="18" charset="0"/>
                <a:hlinkClick r:id="rId5"/>
              </a:rPr>
              <a:t>acupuncture</a:t>
            </a:r>
            <a:r>
              <a:rPr lang="en-US" smtClean="0">
                <a:latin typeface="Times New Roman" pitchFamily="18" charset="0"/>
                <a:cs typeface="Times New Roman" pitchFamily="18" charset="0"/>
              </a:rPr>
              <a:t> plus relaxation therapy, </a:t>
            </a:r>
          </a:p>
          <a:p>
            <a:r>
              <a:rPr lang="en-GB" smtClean="0">
                <a:latin typeface="Times New Roman" pitchFamily="18" charset="0"/>
                <a:cs typeface="Times New Roman" pitchFamily="18" charset="0"/>
              </a:rPr>
              <a:t>Autogenic training can help treat migraines by reducing both their severity and occurrence. The cause of migraines is again where the solution lies - if stress is the cause of a migraine, autogenic training can help.</a:t>
            </a:r>
          </a:p>
          <a:p>
            <a:r>
              <a:rPr lang="en-US" smtClean="0">
                <a:latin typeface="Times New Roman" pitchFamily="18" charset="0"/>
                <a:cs typeface="Times New Roman" pitchFamily="18" charset="0"/>
              </a:rPr>
              <a:t>in reducing their </a:t>
            </a:r>
            <a:r>
              <a:rPr lang="en-US" smtClean="0">
                <a:solidFill>
                  <a:srgbClr val="0000FF"/>
                </a:solidFill>
                <a:latin typeface="Times New Roman" pitchFamily="18" charset="0"/>
                <a:cs typeface="Times New Roman" pitchFamily="18" charset="0"/>
                <a:hlinkClick r:id="rId6"/>
              </a:rPr>
              <a:t>anxiety</a:t>
            </a:r>
            <a:r>
              <a:rPr lang="en-US" smtClean="0">
                <a:latin typeface="Times New Roman" pitchFamily="18" charset="0"/>
                <a:cs typeface="Times New Roman" pitchFamily="18" charset="0"/>
              </a:rPr>
              <a:t>, </a:t>
            </a:r>
            <a:r>
              <a:rPr lang="en-US" smtClean="0">
                <a:solidFill>
                  <a:srgbClr val="0000FF"/>
                </a:solidFill>
                <a:latin typeface="Times New Roman" pitchFamily="18" charset="0"/>
                <a:cs typeface="Times New Roman" pitchFamily="18" charset="0"/>
                <a:hlinkClick r:id="rId7"/>
              </a:rPr>
              <a:t>depression</a:t>
            </a:r>
            <a:r>
              <a:rPr lang="en-US" smtClean="0">
                <a:latin typeface="Times New Roman" pitchFamily="18" charset="0"/>
                <a:cs typeface="Times New Roman" pitchFamily="18" charset="0"/>
              </a:rPr>
              <a:t>, </a:t>
            </a:r>
            <a:r>
              <a:rPr lang="en-US" smtClean="0">
                <a:solidFill>
                  <a:srgbClr val="0000FF"/>
                </a:solidFill>
                <a:latin typeface="Times New Roman" pitchFamily="18" charset="0"/>
                <a:cs typeface="Times New Roman" pitchFamily="18" charset="0"/>
                <a:hlinkClick r:id="rId8"/>
              </a:rPr>
              <a:t>stress</a:t>
            </a:r>
            <a:r>
              <a:rPr lang="en-US" smtClean="0">
                <a:latin typeface="Times New Roman" pitchFamily="18" charset="0"/>
                <a:cs typeface="Times New Roman" pitchFamily="18" charset="0"/>
              </a:rPr>
              <a:t>, and </a:t>
            </a:r>
            <a:r>
              <a:rPr lang="en-US" smtClean="0">
                <a:solidFill>
                  <a:srgbClr val="0000FF"/>
                </a:solidFill>
                <a:latin typeface="Times New Roman" pitchFamily="18" charset="0"/>
                <a:cs typeface="Times New Roman" pitchFamily="18" charset="0"/>
                <a:hlinkClick r:id="rId9"/>
              </a:rPr>
              <a:t>fatigue</a:t>
            </a:r>
            <a:r>
              <a:rPr lang="en-US" smtClean="0">
                <a:solidFill>
                  <a:srgbClr val="0000FF"/>
                </a:solidFill>
                <a:latin typeface="Times New Roman" pitchFamily="18" charset="0"/>
                <a:cs typeface="Times New Roman" pitchFamily="18" charset="0"/>
              </a:rPr>
              <a:t> in hiv aids patients</a:t>
            </a:r>
            <a:endParaRPr lang="en-US"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E24FCA-AB6C-4ABC-9518-AE399D690AE0}" type="slidenum">
              <a:rPr lang="en-US" smtClean="0"/>
              <a:pPr/>
              <a:t>47</a:t>
            </a:fld>
            <a:endParaRPr lang="en-US" smtClean="0"/>
          </a:p>
        </p:txBody>
      </p:sp>
    </p:spTree>
    <p:extLst>
      <p:ext uri="{BB962C8B-B14F-4D97-AF65-F5344CB8AC3E}">
        <p14:creationId xmlns:p14="http://schemas.microsoft.com/office/powerpoint/2010/main" val="2670482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Introduce In Remembrance of God in Islam, which is known by the concept </a:t>
            </a:r>
            <a:r>
              <a:rPr lang="en-US" smtClean="0">
                <a:hlinkClick r:id="rId3" tooltip="Dhikr"/>
              </a:rPr>
              <a:t>Dhikr</a:t>
            </a:r>
            <a:r>
              <a:rPr lang="en-US" smtClean="0"/>
              <a:t> is interpreted in different meditative techniques in </a:t>
            </a:r>
            <a:r>
              <a:rPr lang="en-US" smtClean="0">
                <a:hlinkClick r:id="rId4" tooltip="Sufism"/>
              </a:rPr>
              <a:t>Sufism</a:t>
            </a:r>
            <a:r>
              <a:rPr lang="en-US" smtClean="0"/>
              <a:t> or Islamic mysticism.</a:t>
            </a:r>
            <a:r>
              <a:rPr lang="en-US" baseline="30000" smtClean="0">
                <a:hlinkClick r:id="rId5"/>
              </a:rPr>
              <a:t>[29][30]</a:t>
            </a:r>
            <a:r>
              <a:rPr lang="en-US" smtClean="0"/>
              <a:t> This became one of the essential elements of Sufism as it was systematized traditionally. It is juxtaposed with </a:t>
            </a:r>
            <a:r>
              <a:rPr lang="en-US" i="1" smtClean="0"/>
              <a:t>fikr</a:t>
            </a:r>
            <a:r>
              <a:rPr lang="en-US" smtClean="0"/>
              <a:t> (thinking) which leads to knowledge By the 12th century, the practice of Sufism included specific meditative techniques, and its followers practiced breathing controls and the repetition of holy words</a:t>
            </a:r>
          </a:p>
          <a:p>
            <a:r>
              <a:rPr lang="en-US" smtClean="0"/>
              <a:t>Meditative quiescence is said to have a quality of </a:t>
            </a:r>
            <a:r>
              <a:rPr lang="en-US" smtClean="0">
                <a:hlinkClick r:id="rId6" tooltip="Healing"/>
              </a:rPr>
              <a:t>healing</a:t>
            </a:r>
            <a:r>
              <a:rPr lang="en-US" smtClean="0"/>
              <a:t>, and—in contemporary terminology—enhancing </a:t>
            </a:r>
            <a:r>
              <a:rPr lang="en-US" i="1" smtClean="0">
                <a:hlinkClick r:id="rId7" tooltip="Creativity"/>
              </a:rPr>
              <a:t>creativity</a:t>
            </a:r>
            <a:r>
              <a:rPr lang="en-US" smtClean="0"/>
              <a:t> and to gain introspection.</a:t>
            </a:r>
          </a:p>
          <a:p>
            <a:r>
              <a:rPr lang="en-US" i="1" smtClean="0">
                <a:hlinkClick r:id="rId8" tooltip="Christian Meditation"/>
              </a:rPr>
              <a:t>Christian Meditation</a:t>
            </a:r>
            <a:r>
              <a:rPr lang="en-US" smtClean="0"/>
              <a:t> is a term for form of prayer in which a structured attempt is made to get in touch with and deliberately reflect upon the revelations of </a:t>
            </a:r>
            <a:r>
              <a:rPr lang="en-US" smtClean="0">
                <a:hlinkClick r:id="rId9" tooltip="God"/>
              </a:rPr>
              <a:t>God</a:t>
            </a:r>
            <a:r>
              <a:rPr lang="en-US" smtClean="0"/>
              <a:t>. focusing on specific thoughts (e.g. a </a:t>
            </a:r>
            <a:r>
              <a:rPr lang="en-US" smtClean="0">
                <a:hlinkClick r:id="rId10" tooltip="Biblical"/>
              </a:rPr>
              <a:t>biblical</a:t>
            </a:r>
            <a:r>
              <a:rPr lang="en-US" smtClean="0"/>
              <a:t> scene involving </a:t>
            </a:r>
            <a:r>
              <a:rPr lang="en-US" smtClean="0">
                <a:hlinkClick r:id="rId11" tooltip="Jesus"/>
              </a:rPr>
              <a:t>Jesus</a:t>
            </a:r>
            <a:r>
              <a:rPr lang="en-US" smtClean="0"/>
              <a:t> and the </a:t>
            </a:r>
            <a:r>
              <a:rPr lang="en-US" smtClean="0">
                <a:hlinkClick r:id="rId12" tooltip="Virgin Mary"/>
              </a:rPr>
              <a:t>Virgin Mary</a:t>
            </a:r>
            <a:r>
              <a:rPr lang="en-US" smtClean="0"/>
              <a:t>) and reflecting on their meaning in the context of the love of God.</a:t>
            </a:r>
            <a:r>
              <a:rPr lang="en-US" baseline="30000" smtClean="0">
                <a:hlinkClick r:id="rId5"/>
              </a:rPr>
              <a:t>[</a:t>
            </a:r>
            <a:endParaRPr lang="en-US" baseline="30000" smtClean="0"/>
          </a:p>
          <a:p>
            <a:r>
              <a:rPr lang="en-US" b="1" smtClean="0">
                <a:latin typeface="ff0"/>
              </a:rPr>
              <a:t>. Visualization</a:t>
            </a:r>
          </a:p>
          <a:p>
            <a:r>
              <a:rPr lang="en-US" smtClean="0">
                <a:latin typeface="ff1"/>
              </a:rPr>
              <a:t> Visualization or guided imagery is an effective Christian stress management technique that helps you relax as you imagine yourself out of the stressful situation</a:t>
            </a:r>
          </a:p>
          <a:p>
            <a:r>
              <a:rPr lang="en-US" b="1" smtClean="0">
                <a:latin typeface="ff0"/>
              </a:rPr>
              <a:t>2. Singing</a:t>
            </a:r>
          </a:p>
          <a:p>
            <a:r>
              <a:rPr lang="en-US" smtClean="0">
                <a:latin typeface="ff1"/>
              </a:rPr>
              <a:t>Singing is another effective Christian relaxation technique since it reduces tension. Singing Christian praises to God is even more powerful for managing stress than singing secular songs </a:t>
            </a:r>
          </a:p>
          <a:p>
            <a:endParaRPr lang="en-US" smtClean="0"/>
          </a:p>
          <a:p>
            <a:endParaRPr lang="en-US" smtClean="0"/>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11BEFD-F226-48B4-B99A-EACD215F658A}" type="slidenum">
              <a:rPr lang="en-US" smtClean="0"/>
              <a:pPr/>
              <a:t>4</a:t>
            </a:fld>
            <a:endParaRPr lang="en-US" smtClean="0"/>
          </a:p>
        </p:txBody>
      </p:sp>
    </p:spTree>
    <p:extLst>
      <p:ext uri="{BB962C8B-B14F-4D97-AF65-F5344CB8AC3E}">
        <p14:creationId xmlns:p14="http://schemas.microsoft.com/office/powerpoint/2010/main" val="16166637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0F8A42-D0F1-42B6-9162-2CCF04B61948}" type="slidenum">
              <a:rPr lang="en-US" smtClean="0">
                <a:solidFill>
                  <a:srgbClr val="000000"/>
                </a:solidFill>
              </a:rPr>
              <a:pPr/>
              <a:t>48</a:t>
            </a:fld>
            <a:endParaRPr lang="en-US" smtClean="0">
              <a:solidFill>
                <a:srgbClr val="000000"/>
              </a:solidFill>
            </a:endParaRPr>
          </a:p>
        </p:txBody>
      </p:sp>
    </p:spTree>
    <p:extLst>
      <p:ext uri="{BB962C8B-B14F-4D97-AF65-F5344CB8AC3E}">
        <p14:creationId xmlns:p14="http://schemas.microsoft.com/office/powerpoint/2010/main" val="1300995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800" smtClean="0">
                <a:solidFill>
                  <a:srgbClr val="000000"/>
                </a:solidFill>
                <a:latin typeface="Times New Roman" pitchFamily="18" charset="0"/>
                <a:cs typeface="Times New Roman" pitchFamily="18" charset="0"/>
              </a:rPr>
              <a:t>Relaxation techniques as part of a comprehensive plan to treat, prevent, or reduce symptoms of a variety of conditions including stress, high blood pressure, chronic pain, insomnia, depression, labor pain, headache, cardiovascular disease,</a:t>
            </a:r>
            <a:r>
              <a:rPr lang="en-US" sz="2400" smtClean="0">
                <a:solidFill>
                  <a:srgbClr val="000000"/>
                </a:solidFill>
                <a:latin typeface="Times New Roman" pitchFamily="18" charset="0"/>
                <a:cs typeface="Times New Roman" pitchFamily="18" charset="0"/>
              </a:rPr>
              <a:t> </a:t>
            </a:r>
            <a:r>
              <a:rPr lang="en-US" sz="1800" smtClean="0">
                <a:solidFill>
                  <a:srgbClr val="000000"/>
                </a:solidFill>
                <a:latin typeface="Times New Roman" pitchFamily="18" charset="0"/>
                <a:cs typeface="Times New Roman" pitchFamily="18" charset="0"/>
              </a:rPr>
              <a:t>chemotherapy side effects, and others.</a:t>
            </a:r>
            <a:endParaRPr lang="en-US" sz="1800" smtClean="0">
              <a:solidFill>
                <a:srgbClr val="000000"/>
              </a:solidFill>
              <a:ea typeface="Calibri" pitchFamily="34" charset="0"/>
              <a:cs typeface="Times New Roman" pitchFamily="18" charset="0"/>
            </a:endParaRPr>
          </a:p>
          <a:p>
            <a:pPr eaLnBrk="1" hangingPunct="1"/>
            <a:endParaRPr lang="en-US"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144D1C-14A2-4C94-8B22-018C22705C40}" type="slidenum">
              <a:rPr lang="en-US" smtClean="0">
                <a:solidFill>
                  <a:srgbClr val="000000"/>
                </a:solidFill>
              </a:rPr>
              <a:pPr/>
              <a:t>49</a:t>
            </a:fld>
            <a:endParaRPr lang="en-US" smtClean="0">
              <a:solidFill>
                <a:srgbClr val="000000"/>
              </a:solidFill>
            </a:endParaRPr>
          </a:p>
        </p:txBody>
      </p:sp>
    </p:spTree>
    <p:extLst>
      <p:ext uri="{BB962C8B-B14F-4D97-AF65-F5344CB8AC3E}">
        <p14:creationId xmlns:p14="http://schemas.microsoft.com/office/powerpoint/2010/main" val="4126155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400" smtClean="0">
                <a:solidFill>
                  <a:srgbClr val="000000"/>
                </a:solidFill>
                <a:latin typeface="Times New Roman" pitchFamily="18" charset="0"/>
              </a:rPr>
              <a:t>When you are experiencing poor emotional health, you may not be taking care of yourself as best as you can by exercising, eating right, or following your doctor's orders. A good goal for anyone, then, is to try to achieve the highest sense of well-being that is possible</a:t>
            </a:r>
          </a:p>
          <a:p>
            <a:pPr eaLnBrk="1" hangingPunct="1">
              <a:spcBef>
                <a:spcPct val="0"/>
              </a:spcBef>
            </a:pPr>
            <a:endParaRPr lang="en-US" smtClean="0"/>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D110D3-E16F-4CFF-81DA-3616A2E7AC6A}" type="slidenum">
              <a:rPr lang="en-US" smtClean="0"/>
              <a:pPr/>
              <a:t>5</a:t>
            </a:fld>
            <a:endParaRPr lang="en-US" smtClean="0"/>
          </a:p>
        </p:txBody>
      </p:sp>
    </p:spTree>
    <p:extLst>
      <p:ext uri="{BB962C8B-B14F-4D97-AF65-F5344CB8AC3E}">
        <p14:creationId xmlns:p14="http://schemas.microsoft.com/office/powerpoint/2010/main" val="1047843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solidFill>
                  <a:srgbClr val="303951"/>
                </a:solidFill>
                <a:latin typeface="Arial" pitchFamily="34" charset="0"/>
                <a:cs typeface="Times New Roman" pitchFamily="18" charset="0"/>
              </a:rPr>
              <a:t>If an individual does not take the proper time to relax, there comes an opposite response to the relaxation and its called stress response it can immediately begin to have a negative impact on the body. </a:t>
            </a:r>
            <a:r>
              <a:rPr lang="en-US" smtClean="0"/>
              <a:t>Stress response fight or flight response and sympathetic nervous system is active </a:t>
            </a:r>
            <a:r>
              <a:rPr lang="en-US" smtClean="0">
                <a:solidFill>
                  <a:srgbClr val="303951"/>
                </a:solidFill>
                <a:latin typeface="Arial" pitchFamily="34" charset="0"/>
                <a:cs typeface="Times New Roman" pitchFamily="18" charset="0"/>
              </a:rPr>
              <a:t>There are many different physiological consequences of stress. </a:t>
            </a:r>
            <a:endParaRPr lang="en-US" smtClean="0"/>
          </a:p>
          <a:p>
            <a:r>
              <a:rPr lang="en-US" smtClean="0">
                <a:latin typeface="Times New Roman" pitchFamily="18" charset="0"/>
                <a:cs typeface="Times New Roman" pitchFamily="18" charset="0"/>
              </a:rPr>
              <a:t>When you’re under stress, your body releases hormones that produce the “fight-or-flight response.” Heart rate and breathing rate go up and blood vessels narrow (restricting the flow of blood). This response allows energy to flow to parts of your body that need to take action, for example the muscles and the heart. However useful this response may be in the short term, there is evidence that when your body remains in a stress state for a long time, emotional or physical damage can occur. Long-term or chronic stress (lasting months or years) may reduce your body’s ability to fight off illness and lead to or worsen certain health conditions.</a:t>
            </a:r>
            <a:endParaRPr lang="en-US"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D4B44E-39EA-41B6-BB48-036CF0FA5E12}" type="slidenum">
              <a:rPr lang="en-US" smtClean="0"/>
              <a:pPr/>
              <a:t>6</a:t>
            </a:fld>
            <a:endParaRPr lang="en-US" smtClean="0"/>
          </a:p>
        </p:txBody>
      </p:sp>
    </p:spTree>
    <p:extLst>
      <p:ext uri="{BB962C8B-B14F-4D97-AF65-F5344CB8AC3E}">
        <p14:creationId xmlns:p14="http://schemas.microsoft.com/office/powerpoint/2010/main" val="3662924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Mental illness refers to all of the diagnosable mental disorders and is characterized by abnormalities in thinking, feelings, or behaviors.</a:t>
            </a:r>
          </a:p>
          <a:p>
            <a:r>
              <a:rPr lang="en-US" smtClean="0"/>
              <a:t>1.One time he may feel sad n lonely  and other time happy or excited </a:t>
            </a:r>
          </a:p>
          <a:p>
            <a:r>
              <a:rPr lang="en-US" smtClean="0"/>
              <a:t>2. </a:t>
            </a:r>
            <a:r>
              <a:rPr lang="en-US" smtClean="0">
                <a:solidFill>
                  <a:srgbClr val="000000"/>
                </a:solidFill>
              </a:rPr>
              <a:t>a little mental work can cause </a:t>
            </a:r>
            <a:r>
              <a:rPr lang="en-US" smtClean="0"/>
              <a:t>tiredeness n fatigue</a:t>
            </a:r>
          </a:p>
          <a:p>
            <a:r>
              <a:rPr lang="en-US" smtClean="0"/>
              <a:t>3. Problems in focus n think</a:t>
            </a:r>
          </a:p>
          <a:p>
            <a:r>
              <a:rPr lang="en-US" smtClean="0"/>
              <a:t>4 past memories recall problems</a:t>
            </a:r>
          </a:p>
          <a:p>
            <a:r>
              <a:rPr lang="en-US" smtClean="0"/>
              <a:t>5 sadness, unhappiness</a:t>
            </a:r>
          </a:p>
          <a:p>
            <a:endParaRPr lang="en-US" smtClean="0"/>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721DB9-B328-43B4-B7E7-4279D190A27B}" type="slidenum">
              <a:rPr lang="en-US" smtClean="0"/>
              <a:pPr/>
              <a:t>7</a:t>
            </a:fld>
            <a:endParaRPr lang="en-US" smtClean="0"/>
          </a:p>
        </p:txBody>
      </p:sp>
    </p:spTree>
    <p:extLst>
      <p:ext uri="{BB962C8B-B14F-4D97-AF65-F5344CB8AC3E}">
        <p14:creationId xmlns:p14="http://schemas.microsoft.com/office/powerpoint/2010/main" val="3305293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According to Benson, in his book The Relaxation Response, the relaxation response is the process of de-escalating the stress response and inducing relaxation through activation of the parasympathetic nervous system. This is a normal and natural response that the body does automatically. </a:t>
            </a:r>
          </a:p>
          <a:p>
            <a:r>
              <a:rPr lang="en-US" smtClean="0"/>
              <a:t>Reduce hyperactiveactvity</a:t>
            </a:r>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17144D-980F-4237-8869-AA80C637AD1A}" type="slidenum">
              <a:rPr lang="en-US" smtClean="0"/>
              <a:pPr/>
              <a:t>8</a:t>
            </a:fld>
            <a:endParaRPr lang="en-US" smtClean="0"/>
          </a:p>
        </p:txBody>
      </p:sp>
    </p:spTree>
    <p:extLst>
      <p:ext uri="{BB962C8B-B14F-4D97-AF65-F5344CB8AC3E}">
        <p14:creationId xmlns:p14="http://schemas.microsoft.com/office/powerpoint/2010/main" val="1223906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smtClean="0"/>
              <a:t>So in relaxation state cortisol comes on its normal level Person feels himself more active and fresh One work may be possible in 15 min rather than 2 hours in stress </a:t>
            </a:r>
          </a:p>
          <a:p>
            <a:pPr>
              <a:defRPr/>
            </a:pPr>
            <a:r>
              <a:rPr lang="en-US" dirty="0" smtClean="0">
                <a:solidFill>
                  <a:srgbClr val="000000"/>
                </a:solidFill>
                <a:latin typeface="Arial" pitchFamily="34" charset="0"/>
                <a:cs typeface="Times New Roman" pitchFamily="18" charset="0"/>
              </a:rPr>
              <a:t>Taking the time to relax can help enhance </a:t>
            </a:r>
            <a:r>
              <a:rPr lang="en-US" dirty="0" smtClean="0">
                <a:solidFill>
                  <a:srgbClr val="009900"/>
                </a:solidFill>
                <a:latin typeface="Arial" pitchFamily="34" charset="0"/>
                <a:cs typeface="Times New Roman" pitchFamily="18" charset="0"/>
                <a:hlinkClick r:id="rId3"/>
              </a:rPr>
              <a:t>your body's</a:t>
            </a:r>
            <a:r>
              <a:rPr lang="en-US" dirty="0" smtClean="0">
                <a:solidFill>
                  <a:srgbClr val="0088CC"/>
                </a:solidFill>
                <a:latin typeface="Arial" pitchFamily="34" charset="0"/>
                <a:cs typeface="Times New Roman" pitchFamily="18" charset="0"/>
                <a:hlinkClick r:id="rId3"/>
              </a:rPr>
              <a:t> </a:t>
            </a:r>
            <a:r>
              <a:rPr lang="en-US" dirty="0" smtClean="0">
                <a:solidFill>
                  <a:srgbClr val="000000"/>
                </a:solidFill>
                <a:latin typeface="Arial" pitchFamily="34" charset="0"/>
                <a:cs typeface="Times New Roman" pitchFamily="18" charset="0"/>
              </a:rPr>
              <a:t>ability to fight off illness and disease more healthy</a:t>
            </a:r>
          </a:p>
          <a:p>
            <a:pPr>
              <a:defRPr/>
            </a:pPr>
            <a:r>
              <a:rPr lang="en-US" dirty="0" smtClean="0">
                <a:solidFill>
                  <a:srgbClr val="000000"/>
                </a:solidFill>
                <a:latin typeface="Arial" pitchFamily="34" charset="0"/>
                <a:cs typeface="Times New Roman" pitchFamily="18" charset="0"/>
              </a:rPr>
              <a:t>found college students have lower immune system function during periods of high stress, such as during and just after exams</a:t>
            </a:r>
          </a:p>
          <a:p>
            <a:pPr marL="342900" indent="-342900">
              <a:lnSpc>
                <a:spcPct val="115000"/>
              </a:lnSpc>
              <a:spcBef>
                <a:spcPts val="0"/>
              </a:spcBef>
              <a:spcAft>
                <a:spcPts val="1000"/>
              </a:spcAft>
              <a:buSzPts val="1000"/>
              <a:buFont typeface="Symbol"/>
              <a:buChar char=""/>
              <a:tabLst>
                <a:tab pos="457200" algn="l"/>
              </a:tabLst>
              <a:defRPr/>
            </a:pPr>
            <a:r>
              <a:rPr lang="en-US" dirty="0" smtClean="0">
                <a:latin typeface="Times New Roman"/>
                <a:ea typeface="Times New Roman"/>
                <a:cs typeface="Times New Roman"/>
              </a:rPr>
              <a:t>Lowered levels of cortisol (hormone that is released in response to stress; like adrenaline, it helps us deal with stress, but too much can be harmful); and lactate-two chemicals associated with stress.</a:t>
            </a:r>
            <a:endParaRPr lang="en-US" sz="1100" dirty="0" smtClean="0">
              <a:ea typeface="Calibri"/>
              <a:cs typeface="Times New Roman"/>
            </a:endParaRPr>
          </a:p>
          <a:p>
            <a:pPr>
              <a:defRPr/>
            </a:pPr>
            <a:r>
              <a:rPr lang="en-US" dirty="0" smtClean="0">
                <a:solidFill>
                  <a:srgbClr val="000000"/>
                </a:solidFill>
                <a:latin typeface="Arial" pitchFamily="34" charset="0"/>
              </a:rPr>
              <a:t>Reduces the workload of heart</a:t>
            </a:r>
          </a:p>
          <a:p>
            <a:pPr>
              <a:defRPr/>
            </a:pPr>
            <a:endParaRPr lang="en-US" dirty="0" smtClean="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56A785-4C3A-4393-813B-82875B688821}" type="slidenum">
              <a:rPr lang="en-US" smtClean="0"/>
              <a:pPr/>
              <a:t>9</a:t>
            </a:fld>
            <a:endParaRPr lang="en-US" smtClean="0"/>
          </a:p>
        </p:txBody>
      </p:sp>
    </p:spTree>
    <p:extLst>
      <p:ext uri="{BB962C8B-B14F-4D97-AF65-F5344CB8AC3E}">
        <p14:creationId xmlns:p14="http://schemas.microsoft.com/office/powerpoint/2010/main" val="3093405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pPr lvl="0"/>
            <a:r>
              <a:rPr lang="en-US" noProof="0" smtClean="0"/>
              <a:t>Click to edit Master title style</a:t>
            </a:r>
          </a:p>
        </p:txBody>
      </p:sp>
      <p:sp>
        <p:nvSpPr>
          <p:cNvPr id="25603" name="Rectangle 3"/>
          <p:cNvSpPr>
            <a:spLocks noGrp="1" noChangeArrowheads="1"/>
          </p:cNvSpPr>
          <p:nvPr>
            <p:ph type="subTitle" sz="quarter" idx="1"/>
          </p:nvPr>
        </p:nvSpPr>
        <p:spPr>
          <a:xfrm>
            <a:off x="5181600" y="4038600"/>
            <a:ext cx="3960813" cy="17526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0" indent="0" algn="ctr">
              <a:buFont typeface="Wingdings" pitchFamily="2" charset="2"/>
              <a:buNone/>
              <a:defRPr>
                <a:solidFill>
                  <a:schemeClr val="bg2"/>
                </a:solidFill>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a:xfrm>
            <a:off x="685800" y="6248400"/>
            <a:ext cx="19050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rgbClr val="EAEAEA"/>
                </a:solidFill>
              </a:defRPr>
            </a:lvl1pPr>
          </a:lstStyle>
          <a:p>
            <a:pPr>
              <a:defRPr/>
            </a:pPr>
            <a:fld id="{12A67A1A-3B13-4D9A-B7A5-45CC6E00E784}" type="datetime1">
              <a:rPr lang="en-US" smtClean="0"/>
              <a:t>3/22/2020</a:t>
            </a:fld>
            <a:endParaRPr lang="en-US"/>
          </a:p>
        </p:txBody>
      </p:sp>
      <p:sp>
        <p:nvSpPr>
          <p:cNvPr id="5" name="Rectangle 5"/>
          <p:cNvSpPr>
            <a:spLocks noGrp="1" noChangeArrowheads="1"/>
          </p:cNvSpPr>
          <p:nvPr>
            <p:ph type="ftr" sz="quarter" idx="11"/>
          </p:nvPr>
        </p:nvSpPr>
        <p:spPr>
          <a:xfrm>
            <a:off x="3124200" y="6248400"/>
            <a:ext cx="28956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rgbClr val="EAEAEA"/>
                </a:solidFill>
              </a:defRPr>
            </a:lvl1pPr>
          </a:lstStyle>
          <a:p>
            <a:pPr>
              <a:defRPr/>
            </a:pPr>
            <a:r>
              <a:rPr lang="en-US" smtClean="0"/>
              <a:t>Presentation by Dr Amina Muazzam</a:t>
            </a:r>
            <a:endParaRPr lang="en-US"/>
          </a:p>
        </p:txBody>
      </p:sp>
      <p:sp>
        <p:nvSpPr>
          <p:cNvPr id="6" name="Rectangle 6"/>
          <p:cNvSpPr>
            <a:spLocks noGrp="1" noChangeArrowheads="1"/>
          </p:cNvSpPr>
          <p:nvPr>
            <p:ph type="sldNum" sz="quarter" idx="12"/>
          </p:nvPr>
        </p:nvSpPr>
        <p:spPr>
          <a:xfrm>
            <a:off x="6553200" y="6248400"/>
            <a:ext cx="19050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rgbClr val="EAEAEA"/>
                </a:solidFill>
              </a:defRPr>
            </a:lvl1pPr>
          </a:lstStyle>
          <a:p>
            <a:pPr>
              <a:defRPr/>
            </a:pPr>
            <a:fld id="{B3AA17AA-6E34-4787-A451-76B4CDE9BEC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fld id="{7ECC1C25-8A51-49BB-8637-B23A6BDDB9E1}" type="datetime1">
              <a:rPr lang="en-US" smtClean="0"/>
              <a:t>3/22/2020</a:t>
            </a:fld>
            <a:endParaRPr lang="en-US"/>
          </a:p>
        </p:txBody>
      </p:sp>
      <p:sp>
        <p:nvSpPr>
          <p:cNvPr id="5" name="Rectangle 4"/>
          <p:cNvSpPr>
            <a:spLocks noGrp="1" noChangeArrowheads="1"/>
          </p:cNvSpPr>
          <p:nvPr>
            <p:ph type="ftr" sz="quarter" idx="11"/>
          </p:nvPr>
        </p:nvSpPr>
        <p:spPr>
          <a:ln/>
        </p:spPr>
        <p:txBody>
          <a:bodyPr/>
          <a:lstStyle>
            <a:lvl1pPr>
              <a:defRPr/>
            </a:lvl1pPr>
          </a:lstStyle>
          <a:p>
            <a:pPr>
              <a:defRPr/>
            </a:pPr>
            <a:r>
              <a:rPr lang="en-US" smtClean="0"/>
              <a:t>Presentation by Dr Amina Muazzam</a:t>
            </a: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BCD3330-AF8B-4E35-8BDA-BF7C1E239C9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fld id="{7B13D7E8-2B21-4D70-AACE-657703718FCC}" type="datetime1">
              <a:rPr lang="en-US" smtClean="0"/>
              <a:t>3/22/2020</a:t>
            </a:fld>
            <a:endParaRPr lang="en-US"/>
          </a:p>
        </p:txBody>
      </p:sp>
      <p:sp>
        <p:nvSpPr>
          <p:cNvPr id="5" name="Rectangle 4"/>
          <p:cNvSpPr>
            <a:spLocks noGrp="1" noChangeArrowheads="1"/>
          </p:cNvSpPr>
          <p:nvPr>
            <p:ph type="ftr" sz="quarter" idx="11"/>
          </p:nvPr>
        </p:nvSpPr>
        <p:spPr>
          <a:ln/>
        </p:spPr>
        <p:txBody>
          <a:bodyPr/>
          <a:lstStyle>
            <a:lvl1pPr>
              <a:defRPr/>
            </a:lvl1pPr>
          </a:lstStyle>
          <a:p>
            <a:pPr>
              <a:defRPr/>
            </a:pPr>
            <a:r>
              <a:rPr lang="en-US" smtClean="0"/>
              <a:t>Presentation by Dr Amina Muazzam</a:t>
            </a: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0FCCAD9-BE31-45CE-9486-295B89EC2CB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1981200"/>
            <a:ext cx="3733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257800" y="1981200"/>
            <a:ext cx="3733800" cy="4114800"/>
          </a:xfrm>
        </p:spPr>
        <p:txBody>
          <a:bodyPr/>
          <a:lstStyle/>
          <a:p>
            <a:pPr lvl="0"/>
            <a:endParaRPr lang="en-US" noProof="0" smtClean="0"/>
          </a:p>
        </p:txBody>
      </p:sp>
      <p:sp>
        <p:nvSpPr>
          <p:cNvPr id="5" name="Rectangle 3"/>
          <p:cNvSpPr>
            <a:spLocks noGrp="1" noChangeArrowheads="1"/>
          </p:cNvSpPr>
          <p:nvPr>
            <p:ph type="dt" sz="half" idx="10"/>
          </p:nvPr>
        </p:nvSpPr>
        <p:spPr>
          <a:ln/>
        </p:spPr>
        <p:txBody>
          <a:bodyPr/>
          <a:lstStyle>
            <a:lvl1pPr>
              <a:defRPr/>
            </a:lvl1pPr>
          </a:lstStyle>
          <a:p>
            <a:pPr>
              <a:defRPr/>
            </a:pPr>
            <a:fld id="{43615604-1CAC-4FA7-A73B-92B60742DD2A}" type="datetime1">
              <a:rPr lang="en-US" smtClean="0"/>
              <a:t>3/22/2020</a:t>
            </a:fld>
            <a:endParaRPr lang="en-US"/>
          </a:p>
        </p:txBody>
      </p:sp>
      <p:sp>
        <p:nvSpPr>
          <p:cNvPr id="6" name="Rectangle 4"/>
          <p:cNvSpPr>
            <a:spLocks noGrp="1" noChangeArrowheads="1"/>
          </p:cNvSpPr>
          <p:nvPr>
            <p:ph type="ftr" sz="quarter" idx="11"/>
          </p:nvPr>
        </p:nvSpPr>
        <p:spPr>
          <a:ln/>
        </p:spPr>
        <p:txBody>
          <a:bodyPr/>
          <a:lstStyle>
            <a:lvl1pPr>
              <a:defRPr/>
            </a:lvl1pPr>
          </a:lstStyle>
          <a:p>
            <a:pPr>
              <a:defRPr/>
            </a:pPr>
            <a:r>
              <a:rPr lang="en-US" smtClean="0"/>
              <a:t>Presentation by Dr Amina Muazzam</a:t>
            </a: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F32BCE5-5C81-46A3-B685-4A0711D5FC7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371600" y="1981200"/>
            <a:ext cx="3733800" cy="4114800"/>
          </a:xfrm>
        </p:spPr>
        <p:txBody>
          <a:bodyPr/>
          <a:lstStyle/>
          <a:p>
            <a:pPr lvl="0"/>
            <a:endParaRPr lang="en-US" noProof="0" smtClean="0"/>
          </a:p>
        </p:txBody>
      </p:sp>
      <p:sp>
        <p:nvSpPr>
          <p:cNvPr id="4" name="Text Placeholder 3"/>
          <p:cNvSpPr>
            <a:spLocks noGrp="1"/>
          </p:cNvSpPr>
          <p:nvPr>
            <p:ph type="body" sz="half" idx="2"/>
          </p:nvPr>
        </p:nvSpPr>
        <p:spPr>
          <a:xfrm>
            <a:off x="5257800" y="1981200"/>
            <a:ext cx="3733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fld id="{3EC10DD0-4335-4C9B-8357-093AADDFE50B}" type="datetime1">
              <a:rPr lang="en-US" smtClean="0"/>
              <a:t>3/22/2020</a:t>
            </a:fld>
            <a:endParaRPr lang="en-US"/>
          </a:p>
        </p:txBody>
      </p:sp>
      <p:sp>
        <p:nvSpPr>
          <p:cNvPr id="6" name="Rectangle 4"/>
          <p:cNvSpPr>
            <a:spLocks noGrp="1" noChangeArrowheads="1"/>
          </p:cNvSpPr>
          <p:nvPr>
            <p:ph type="ftr" sz="quarter" idx="11"/>
          </p:nvPr>
        </p:nvSpPr>
        <p:spPr>
          <a:ln/>
        </p:spPr>
        <p:txBody>
          <a:bodyPr/>
          <a:lstStyle>
            <a:lvl1pPr>
              <a:defRPr/>
            </a:lvl1pPr>
          </a:lstStyle>
          <a:p>
            <a:pPr>
              <a:defRPr/>
            </a:pPr>
            <a:r>
              <a:rPr lang="en-US" smtClean="0"/>
              <a:t>Presentation by Dr Amina Muazzam</a:t>
            </a: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A4ED11C-EAED-439D-8EFA-A9F02191B3D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fld id="{6A341B95-AD52-4D16-A2E2-F9CA5AC81490}" type="datetime1">
              <a:rPr lang="en-US" smtClean="0"/>
              <a:t>3/22/2020</a:t>
            </a:fld>
            <a:endParaRPr lang="en-US"/>
          </a:p>
        </p:txBody>
      </p:sp>
      <p:sp>
        <p:nvSpPr>
          <p:cNvPr id="5" name="Rectangle 4"/>
          <p:cNvSpPr>
            <a:spLocks noGrp="1" noChangeArrowheads="1"/>
          </p:cNvSpPr>
          <p:nvPr>
            <p:ph type="ftr" sz="quarter" idx="11"/>
          </p:nvPr>
        </p:nvSpPr>
        <p:spPr>
          <a:ln/>
        </p:spPr>
        <p:txBody>
          <a:bodyPr/>
          <a:lstStyle>
            <a:lvl1pPr>
              <a:defRPr/>
            </a:lvl1pPr>
          </a:lstStyle>
          <a:p>
            <a:pPr>
              <a:defRPr/>
            </a:pPr>
            <a:r>
              <a:rPr lang="en-US" smtClean="0"/>
              <a:t>Presentation by Dr Amina Muazzam</a:t>
            </a: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90B7CD3-2980-4FA6-9FE7-2687F93F921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fld id="{BEA77686-2D81-406D-8A58-F2FC6B921E81}" type="datetime1">
              <a:rPr lang="en-US" smtClean="0"/>
              <a:t>3/22/2020</a:t>
            </a:fld>
            <a:endParaRPr lang="en-US"/>
          </a:p>
        </p:txBody>
      </p:sp>
      <p:sp>
        <p:nvSpPr>
          <p:cNvPr id="5" name="Rectangle 4"/>
          <p:cNvSpPr>
            <a:spLocks noGrp="1" noChangeArrowheads="1"/>
          </p:cNvSpPr>
          <p:nvPr>
            <p:ph type="ftr" sz="quarter" idx="11"/>
          </p:nvPr>
        </p:nvSpPr>
        <p:spPr>
          <a:ln/>
        </p:spPr>
        <p:txBody>
          <a:bodyPr/>
          <a:lstStyle>
            <a:lvl1pPr>
              <a:defRPr/>
            </a:lvl1pPr>
          </a:lstStyle>
          <a:p>
            <a:pPr>
              <a:defRPr/>
            </a:pPr>
            <a:r>
              <a:rPr lang="en-US" smtClean="0"/>
              <a:t>Presentation by Dr Amina Muazzam</a:t>
            </a: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B90CB1D-B8C0-4435-993D-79600E033C7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fld id="{AB4F9B89-8679-4E85-AD41-ABE5CFC00D27}" type="datetime1">
              <a:rPr lang="en-US" smtClean="0"/>
              <a:t>3/22/2020</a:t>
            </a:fld>
            <a:endParaRPr lang="en-US"/>
          </a:p>
        </p:txBody>
      </p:sp>
      <p:sp>
        <p:nvSpPr>
          <p:cNvPr id="6" name="Rectangle 4"/>
          <p:cNvSpPr>
            <a:spLocks noGrp="1" noChangeArrowheads="1"/>
          </p:cNvSpPr>
          <p:nvPr>
            <p:ph type="ftr" sz="quarter" idx="11"/>
          </p:nvPr>
        </p:nvSpPr>
        <p:spPr>
          <a:ln/>
        </p:spPr>
        <p:txBody>
          <a:bodyPr/>
          <a:lstStyle>
            <a:lvl1pPr>
              <a:defRPr/>
            </a:lvl1pPr>
          </a:lstStyle>
          <a:p>
            <a:pPr>
              <a:defRPr/>
            </a:pPr>
            <a:r>
              <a:rPr lang="en-US" smtClean="0"/>
              <a:t>Presentation by Dr Amina Muazzam</a:t>
            </a: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5186BD3-A0A6-4B0F-BDF4-9B812CD3CF8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fld id="{DF8DFB29-7451-45E0-98F8-F4AAE6F013FE}" type="datetime1">
              <a:rPr lang="en-US" smtClean="0"/>
              <a:t>3/22/2020</a:t>
            </a:fld>
            <a:endParaRPr lang="en-US"/>
          </a:p>
        </p:txBody>
      </p:sp>
      <p:sp>
        <p:nvSpPr>
          <p:cNvPr id="8" name="Rectangle 4"/>
          <p:cNvSpPr>
            <a:spLocks noGrp="1" noChangeArrowheads="1"/>
          </p:cNvSpPr>
          <p:nvPr>
            <p:ph type="ftr" sz="quarter" idx="11"/>
          </p:nvPr>
        </p:nvSpPr>
        <p:spPr>
          <a:ln/>
        </p:spPr>
        <p:txBody>
          <a:bodyPr/>
          <a:lstStyle>
            <a:lvl1pPr>
              <a:defRPr/>
            </a:lvl1pPr>
          </a:lstStyle>
          <a:p>
            <a:pPr>
              <a:defRPr/>
            </a:pPr>
            <a:r>
              <a:rPr lang="en-US" smtClean="0"/>
              <a:t>Presentation by Dr Amina Muazzam</a:t>
            </a: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DB4DB243-DAE9-4ED8-ADB9-4D3D26AAE1F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fld id="{02A3D5AB-8313-4647-A079-F991EC2354B1}" type="datetime1">
              <a:rPr lang="en-US" smtClean="0"/>
              <a:t>3/22/2020</a:t>
            </a:fld>
            <a:endParaRPr lang="en-US"/>
          </a:p>
        </p:txBody>
      </p:sp>
      <p:sp>
        <p:nvSpPr>
          <p:cNvPr id="4" name="Rectangle 4"/>
          <p:cNvSpPr>
            <a:spLocks noGrp="1" noChangeArrowheads="1"/>
          </p:cNvSpPr>
          <p:nvPr>
            <p:ph type="ftr" sz="quarter" idx="11"/>
          </p:nvPr>
        </p:nvSpPr>
        <p:spPr>
          <a:ln/>
        </p:spPr>
        <p:txBody>
          <a:bodyPr/>
          <a:lstStyle>
            <a:lvl1pPr>
              <a:defRPr/>
            </a:lvl1pPr>
          </a:lstStyle>
          <a:p>
            <a:pPr>
              <a:defRPr/>
            </a:pPr>
            <a:r>
              <a:rPr lang="en-US" smtClean="0"/>
              <a:t>Presentation by Dr Amina Muazzam</a:t>
            </a: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90099E3A-0B67-477E-9C01-F9CC7A39CB4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fld id="{976A4060-1EB3-4C10-86B2-E2EFB22EE5C6}" type="datetime1">
              <a:rPr lang="en-US" smtClean="0"/>
              <a:t>3/22/2020</a:t>
            </a:fld>
            <a:endParaRPr lang="en-US"/>
          </a:p>
        </p:txBody>
      </p:sp>
      <p:sp>
        <p:nvSpPr>
          <p:cNvPr id="3" name="Rectangle 4"/>
          <p:cNvSpPr>
            <a:spLocks noGrp="1" noChangeArrowheads="1"/>
          </p:cNvSpPr>
          <p:nvPr>
            <p:ph type="ftr" sz="quarter" idx="11"/>
          </p:nvPr>
        </p:nvSpPr>
        <p:spPr>
          <a:ln/>
        </p:spPr>
        <p:txBody>
          <a:bodyPr/>
          <a:lstStyle>
            <a:lvl1pPr>
              <a:defRPr/>
            </a:lvl1pPr>
          </a:lstStyle>
          <a:p>
            <a:pPr>
              <a:defRPr/>
            </a:pPr>
            <a:r>
              <a:rPr lang="en-US" smtClean="0"/>
              <a:t>Presentation by Dr Amina Muazzam</a:t>
            </a: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6E96BE4B-5EBE-4167-B483-E0099B1F95E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fld id="{A93278E6-7073-422E-B361-3620D602D91A}" type="datetime1">
              <a:rPr lang="en-US" smtClean="0"/>
              <a:t>3/22/2020</a:t>
            </a:fld>
            <a:endParaRPr lang="en-US"/>
          </a:p>
        </p:txBody>
      </p:sp>
      <p:sp>
        <p:nvSpPr>
          <p:cNvPr id="6" name="Rectangle 4"/>
          <p:cNvSpPr>
            <a:spLocks noGrp="1" noChangeArrowheads="1"/>
          </p:cNvSpPr>
          <p:nvPr>
            <p:ph type="ftr" sz="quarter" idx="11"/>
          </p:nvPr>
        </p:nvSpPr>
        <p:spPr>
          <a:ln/>
        </p:spPr>
        <p:txBody>
          <a:bodyPr/>
          <a:lstStyle>
            <a:lvl1pPr>
              <a:defRPr/>
            </a:lvl1pPr>
          </a:lstStyle>
          <a:p>
            <a:pPr>
              <a:defRPr/>
            </a:pPr>
            <a:r>
              <a:rPr lang="en-US" smtClean="0"/>
              <a:t>Presentation by Dr Amina Muazzam</a:t>
            </a: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DC30E5-38BF-434E-9D26-1DC4F11E291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fld id="{E2BD109B-A7F4-4DCF-B7DA-291C7414CA51}" type="datetime1">
              <a:rPr lang="en-US" smtClean="0"/>
              <a:t>3/22/2020</a:t>
            </a:fld>
            <a:endParaRPr lang="en-US"/>
          </a:p>
        </p:txBody>
      </p:sp>
      <p:sp>
        <p:nvSpPr>
          <p:cNvPr id="6" name="Rectangle 4"/>
          <p:cNvSpPr>
            <a:spLocks noGrp="1" noChangeArrowheads="1"/>
          </p:cNvSpPr>
          <p:nvPr>
            <p:ph type="ftr" sz="quarter" idx="11"/>
          </p:nvPr>
        </p:nvSpPr>
        <p:spPr>
          <a:ln/>
        </p:spPr>
        <p:txBody>
          <a:bodyPr/>
          <a:lstStyle>
            <a:lvl1pPr>
              <a:defRPr/>
            </a:lvl1pPr>
          </a:lstStyle>
          <a:p>
            <a:pPr>
              <a:defRPr/>
            </a:pPr>
            <a:r>
              <a:rPr lang="en-US" smtClean="0"/>
              <a:t>Presentation by Dr Amina Muazzam</a:t>
            </a: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8C0B5CB-9E4B-4EFA-BC79-D344CB033CB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dt" sz="half" idx="2"/>
          </p:nvPr>
        </p:nvSpPr>
        <p:spPr bwMode="auto">
          <a:xfrm>
            <a:off x="1371600" y="6248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charset="0"/>
              </a:defRPr>
            </a:lvl1pPr>
          </a:lstStyle>
          <a:p>
            <a:pPr>
              <a:defRPr/>
            </a:pPr>
            <a:fld id="{5CA89EC7-311A-48F6-A469-52E1287FEBF7}" type="datetime1">
              <a:rPr lang="en-US" smtClean="0"/>
              <a:t>3/22/2020</a:t>
            </a:fld>
            <a:endParaRPr lang="en-US"/>
          </a:p>
        </p:txBody>
      </p:sp>
      <p:sp>
        <p:nvSpPr>
          <p:cNvPr id="24580" name="Rectangle 4"/>
          <p:cNvSpPr>
            <a:spLocks noGrp="1" noChangeArrowheads="1"/>
          </p:cNvSpPr>
          <p:nvPr>
            <p:ph type="ftr" sz="quarter" idx="3"/>
          </p:nvPr>
        </p:nvSpPr>
        <p:spPr bwMode="auto">
          <a:xfrm>
            <a:off x="3429000" y="62484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charset="0"/>
              </a:defRPr>
            </a:lvl1pPr>
          </a:lstStyle>
          <a:p>
            <a:pPr>
              <a:defRPr/>
            </a:pPr>
            <a:r>
              <a:rPr lang="en-US" smtClean="0"/>
              <a:t>Presentation by Dr Amina Muazzam</a:t>
            </a:r>
            <a:endParaRPr lang="en-US"/>
          </a:p>
        </p:txBody>
      </p:sp>
      <p:sp>
        <p:nvSpPr>
          <p:cNvPr id="24581" name="Rectangle 5"/>
          <p:cNvSpPr>
            <a:spLocks noGrp="1" noChangeArrowheads="1"/>
          </p:cNvSpPr>
          <p:nvPr>
            <p:ph type="sldNum" sz="quarter" idx="4"/>
          </p:nvPr>
        </p:nvSpPr>
        <p:spPr bwMode="auto">
          <a:xfrm>
            <a:off x="7239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charset="0"/>
              </a:defRPr>
            </a:lvl1pPr>
          </a:lstStyle>
          <a:p>
            <a:pPr>
              <a:defRPr/>
            </a:pPr>
            <a:fld id="{79A3E042-14D4-4D6F-AEC8-1F0EC9CCEED0}" type="slidenum">
              <a:rPr lang="en-US"/>
              <a:pPr>
                <a:defRPr/>
              </a:pPr>
              <a:t>‹#›</a:t>
            </a:fld>
            <a:endParaRPr lang="en-US"/>
          </a:p>
        </p:txBody>
      </p:sp>
      <p:pic>
        <p:nvPicPr>
          <p:cNvPr id="1030" name="Picture 6" descr="C:\WINNT\Profiles\rebeccal\Personal\pics\strtegic1.jpg"/>
          <p:cNvPicPr>
            <a:picLocks noChangeAspect="1" noChangeArrowheads="1"/>
          </p:cNvPicPr>
          <p:nvPr/>
        </p:nvPicPr>
        <p:blipFill>
          <a:blip r:embed="rId15"/>
          <a:srcRect/>
          <a:stretch>
            <a:fillRect/>
          </a:stretch>
        </p:blipFill>
        <p:spPr bwMode="auto">
          <a:xfrm>
            <a:off x="0" y="0"/>
            <a:ext cx="1219200" cy="6858000"/>
          </a:xfrm>
          <a:prstGeom prst="rect">
            <a:avLst/>
          </a:prstGeom>
          <a:noFill/>
          <a:ln w="9525">
            <a:noFill/>
            <a:miter lim="800000"/>
            <a:headEnd/>
            <a:tailEnd/>
          </a:ln>
        </p:spPr>
      </p:pic>
      <p:sp>
        <p:nvSpPr>
          <p:cNvPr id="1031" name="Rectangle 7"/>
          <p:cNvSpPr>
            <a:spLocks noGrp="1" noChangeArrowheads="1"/>
          </p:cNvSpPr>
          <p:nvPr>
            <p:ph type="body" idx="1"/>
          </p:nvPr>
        </p:nvSpPr>
        <p:spPr bwMode="auto">
          <a:xfrm>
            <a:off x="1371600" y="1981200"/>
            <a:ext cx="76200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072"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www.google.com/url?sa=i&amp;rct=j&amp;q=images+of+breathing&amp;source=images&amp;cd=&amp;cad=rja&amp;docid=0G3XhcB7L9npSM&amp;tbnid=jjdPXC9_NhnZDM:&amp;ved=0CAUQjRw&amp;url=http://military-fitness.military.com/2010/09/the-importance-of-breathing.html&amp;ei=F9FFUdS7BOqPyAHuuIDwAw&amp;psig=AFQjCNEj15KOceZTXiAsd8W6a3r8SoB0AA&amp;ust=1363616116737433" TargetMode="External"/><Relationship Id="rId7" Type="http://schemas.openxmlformats.org/officeDocument/2006/relationships/hyperlink" Target="http://www.google.com/url?sa=i&amp;rct=j&amp;q=images+of+skin+resistance&amp;source=images&amp;cd=&amp;cad=rja&amp;docid=riP54VE09inx3M&amp;tbnid=vENkRmR6XgHjfM:&amp;ved=0CAUQjRw&amp;url=http://beingsense.blogspot.com/2009/04/cheap-gsr-and-temperature-biofeedback.html&amp;ei=ldVFUeGEC-jJ0AXCpIDoBQ&amp;psig=AFQjCNGNan_DwUwBTKG256C5ESHtx3wtAA&amp;ust=1363617533979308"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hyperlink" Target="http://www.google.com/url?sa=i&amp;rct=j&amp;q=images+of+brain&amp;source=images&amp;cd=&amp;cad=rja&amp;docid=t0hDojbZQ-aA1M&amp;tbnid=Kid7zIwUoZV9aM:&amp;ved=0CAUQjRw&amp;url=http://brainbrilliance.org/&amp;ei=ydJFUZDxNsny0QHH3YG4Ag&amp;psig=AFQjCNELlQ1km4xP7NsrnZUGwndODcfUWA&amp;ust=1363616781304136"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m/url?sa=i&amp;rct=j&amp;q=images+of+asthma+and+diabetes&amp;source=images&amp;cd=&amp;cad=rja&amp;docid=hmDwA4spEArsQM&amp;tbnid=QLh_h6lrehPtRM:&amp;ved=0CAUQjRw&amp;url=http://www.saltashhealth.co.uk/clinics-and-services.aspx&amp;ei=DtZFUcOKKMir0AWCwIHQDA&amp;psig=AFQjCNEavT1fZhsJx5A1z2JMKuO0FfbSPg&amp;ust=1363617642287183"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url?sa=i&amp;rct=j&amp;q=images+of+deep+breathing&amp;source=images&amp;cd=&amp;cad=rja&amp;docid=Vbue9vQQ2IHm3M&amp;tbnid=WRuY3wVdFD3RpM:&amp;ved=0CAUQjRw&amp;url=http://www.thirdage.com/image/deep-breathing&amp;ei=y5hEUZOHL4qa0QHo3YCYDA&amp;psig=AFQjCNEDvPCMjoA02BuYw9KGXS_vT7sFsg&amp;ust=1363536403206391" TargetMode="External"/><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hyperlink" Target="http://www.google.com/url?sa=i&amp;rct=j&amp;q=images+of+hiv&amp;source=images&amp;cd=&amp;cad=rja&amp;docid=YVFruIavlmkbLM&amp;tbnid=Cbvm3kcKep3T8M:&amp;ved=0CAUQjRw&amp;url=http://www.kebaafrica.org/2011/08/reducing-hivaids-stigma-discrmination-in-ghana/&amp;ei=JtdFUcafBsrU0QW49IGwAQ&amp;psig=AFQjCNEq2hhb_UPemJtbhxxMiI8bHTWrXg&amp;ust=1363617911927077" TargetMode="Externa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om/url?sa=i&amp;rct=j&amp;q=images+of+happiness&amp;source=images&amp;cd=&amp;cad=rja&amp;docid=PLrlffU_JmALmM&amp;tbnid=JuDmOhyAjzlSYM:&amp;ved=0CAUQjRw&amp;url=http://www.2have2be2do.com/rituals-happiness/&amp;ei=6thFUbncBKWG0AW37IDoBg&amp;psig=AFQjCNGw_IIb4CnOhMt6iM2X7S9HWl7fUw&amp;ust=1363618183444677"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http://www.google.com/url?sa=i&amp;rct=j&amp;q=images+of+happiness&amp;source=images&amp;cd=&amp;cad=rja&amp;docid=572zJmN43Z7rfM&amp;tbnid=zMDRENqautt8kM:&amp;ved=0CAUQjRw&amp;url=http://sociablesusan.blogspot.com/2011/02/positive-power-of-happiness.html&amp;ei=Q9lFUem5FaOf0QXznoH4DA&amp;psig=AFQjCNGw_IIb4CnOhMt6iM2X7S9HWl7fUw&amp;ust=1363618183444677" TargetMode="Externa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url?sa=i&amp;rct=j&amp;q=images+of+easy+chair+in+dim+light&amp;source=images&amp;cd=&amp;cad=rja&amp;docid=Rg9V94AXRk3UoM&amp;tbnid=7WlPDi6zBRCIxM:&amp;ved=0CAUQjRw&amp;url=http://crave.cnet.co.uk/laptops/new-ipad-vs-ipad-2-camera-and-video-test-50007357/&amp;ei=FeJFUcbkIe2M0wX5-YGoCw&amp;psig=AFQjCNFKNvCFYuL6fee_7oRcBBwUhgSkiA&amp;ust=1363620739853290"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m/url?sa=i&amp;rct=j&amp;q=images+of+breathing+&amp;source=images&amp;cd=&amp;cad=rja&amp;docid=2D2Qre7WpugBrM&amp;tbnid=uSemnQ7CKGc4HM:&amp;ved=0CAUQjRw&amp;url=http://www.clipart.dk.co.uk/457/subject/Biology/Breathing&amp;ei=JuRFUaK9EsW_0QXYyoD4BQ&amp;psig=AFQjCNGjZc59JxZEjv4seSYFy-V_VNm-_w&amp;ust=1363621231455284"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m/url?sa=i&amp;rct=j&amp;q=images+of+breathing+&amp;source=images&amp;cd=&amp;cad=rja&amp;docid=C8qmbE0WGxD6oM&amp;tbnid=K2ur48Ei7BissM:&amp;ved=0CAUQjRw&amp;url=http://tennisplanet.wordpress.com/2010/10/14/do-you-deep-breathe-no-you-dont/&amp;ei=9-RFUf-sIYSU0QW74oH4AQ&amp;psig=AFQjCNGjZc59JxZEjv4seSYFy-V_VNm-_w&amp;ust=1363621231455284"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hyperlink" Target="http://www.google.com/url?sa=i&amp;rct=j&amp;q=images+of+breathing+with+light+&amp;source=images&amp;cd=&amp;cad=rja&amp;docid=k0vf5nWHETspEM&amp;tbnid=1s7LfkxbaKo4QM:&amp;ved=0CAUQjRw&amp;url=http://weheartit.com/entry/35709918&amp;ei=a-VFUd_xNLGR0QW9_YHwDw&amp;psig=AFQjCNH-iXkww_XEzLCe6mY4B_SdLVYdYg&amp;ust=1363621597208069" TargetMode="Externa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hyperlink" Target="http://www.google.com/url?sa=i&amp;source=images&amp;cd=&amp;docid=iZs0yNex8wuY6M&amp;tbnid=_c6axsMznBw5JM:&amp;ved=0CAgQjRwwAA&amp;url=http://www.livewellwithmel.com/progressive-relaxation/&amp;ei=iOpFUciDH4qXhQfouIGQBw&amp;psig=AFQjCNE255jCKRbAeUHNy-lTxYCpuLprTA&amp;ust=1363622920543885"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url?sa=i&amp;rct=j&amp;q=images+of+alertness&amp;source=images&amp;cd=&amp;cad=rja&amp;docid=QvBBsNVF0OQH4M&amp;tbnid=lqB43iNNh5xLrM:&amp;ved=0CAUQjRw&amp;url=http://www.ri.net/schools/Foster/PTG/&amp;ei=Zu5FUYCYKqeW0QWCkYCQCA&amp;psig=AFQjCNHzfKrt16lsE8xWHPrTD8CEyc9UWA&amp;ust=1363623907999026"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m/url?sa=i&amp;rct=j&amp;q=images+of+usa+people&amp;source=images&amp;cd=&amp;cad=rja&amp;docid=ZJlq9-CQq6tEVM&amp;tbnid=f7KKWbPbFchS-M:&amp;ved=0CAUQjRw&amp;url=http://www.superstock.com/stock-photos-images/1850-30781&amp;ei=X95FUerKO-jB0QWxjoCYDg&amp;psig=AFQjCNEiQN1o2c5WOB4gl5rsrLnPipV_Ug&amp;ust=1363619517657367"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url?sa=i&amp;rct=j&amp;q=images+of+progressive+muscle+relaxation&amp;source=images&amp;cd=&amp;cad=rja&amp;docid=b06qxzDcj317KM&amp;tbnid=bMvDRRRZWnDgpM:&amp;ved=0CAUQjRw&amp;url=http://www.deltaholistics.com/holistictouch/2012/02/24/progressive-muscle-relaxation-give-your-stress-wings-and-let-it-fly-away-terri-guillemets/&amp;ei=Qu9FUZbCHomb1AXb54CgCg&amp;psig=AFQjCNGTQrJMi9tsUooXurcjPbOlKWOTdw&amp;ust=1363624056916835"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google.com/url?sa=i&amp;rct=j&amp;q=images+of+exercise&amp;source=images&amp;cd=&amp;cad=rja&amp;docid=MjBfFwPcJrZJTM&amp;tbnid=phu9eeg4KF_aBM:&amp;ved=0CAUQjRw&amp;url=http://www.nevermindthebuspass.com/health/how-to-strip-10-years-off-your-age-in-just-10-days/attachment/exercise-2/&amp;ei=pe9FUZfzFKjb0QX3mYDQAQ&amp;psig=AFQjCNHFGwBYhWu9zbBPZWr3UgJK4db2ew&amp;ust=1363624211241143"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m/url?sa=i&amp;rct=j&amp;q=images+of+reading&amp;source=images&amp;cd=&amp;cad=rja&amp;docid=tVemSv-EVHm54M&amp;tbnid=JDqx7M1ykf_IWM:&amp;ved=0CAUQjRw&amp;url=http://www.123rf.com/photo_5793545_child-reading-book-art-isolated-on-a-white-background.html&amp;ei=GfJFUdP7D-Od0AXA5YCgAQ&amp;psig=AFQjCNFShTtXjRRDo2MwMU6WoFZEz4jkkQ&amp;ust=1363624841030581"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hyperlink" Target="http://www.google.com/url?sa=i&amp;rct=j&amp;q=images+of+gardening&amp;source=images&amp;cd=&amp;cad=rja&amp;docid=k5rTx007kEScIM&amp;tbnid=amdGdmGYTzYDvM:&amp;ved=0CAUQjRw&amp;url=http://www.123rf.com/photo_14182624_mascot-illustration-featuring-a-bucket-full-of-gardening-tools.html&amp;ei=VPJFUeLHH7C00QXJn4HIAg&amp;psig=AFQjCNHewstHrE1KR5uCF2ZjtEthumL6dQ&amp;ust=1363624891687490" TargetMode="Externa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www.autogenic-training-online.com/relaxation/how-to-relax/relaxation-method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hyperlink" Target="http://www.google.com/url?sa=i&amp;rct=j&amp;q=images+of+relaxation+training&amp;source=images&amp;cd=&amp;cad=rja&amp;docid=ojMvmBMFbdrydM&amp;tbnid=AhLrseWmxxzKGM:&amp;ved=0CAUQjRw&amp;url=http://totalcontrolcoaching.com/relaxationtraining.html&amp;ei=TY5EUcOuNOOh0AGZ8oGQAg&amp;bvm=bv.43828540,d.dmg&amp;psig=AFQjCNF_2pJLvoDAotS6eqX3rGKCEJRMWg&amp;ust=1363533350465825"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hyperlink" Target="http://en.wikipedia.org/wiki/Relaxation_(psychology)"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hyperlink" Target="http://www.google.com/url?sa=i&amp;rct=j&amp;q=images+of+autogenic+training+sesions&amp;source=images&amp;cd=&amp;cad=rja&amp;docid=dzLAjp_0aldDHM&amp;tbnid=GY4umR4hDPUkwM:&amp;ved=0CAUQjRw&amp;url=http://www.positivehealth.com/article/autogenics/the-finest-of-arts&amp;ei=CvVFUd7DNOis0QXdj4HoCA&amp;psig=AFQjCNG0DSGNaahnNAQx8FxVNo4xzynrRQ&amp;ust=1363625558597180"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google.com/url?sa=i&amp;rct=j&amp;q=images+of+cofidence&amp;source=images&amp;cd=&amp;cad=rja&amp;docid=-y3-pksE7FKj3M&amp;tbnid=DEQfuZkzfmD1rM:&amp;ved=0CAUQjRw&amp;url=http://www.angelreach.com/2011/06/guided-angel-exercise-to-increase-your.html&amp;ei=X_pFUZPXAoOl0QXz34HIBA&amp;psig=AFQjCNFV6bt70Fvt3aCGsotOR3YLWtoOFw&amp;ust=1363626888042848" TargetMode="Externa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hyperlink" Target="http://www.google.com/url?sa=i&amp;rct=j&amp;q=images+of+positive+emotions&amp;source=images&amp;cd=&amp;cad=rja&amp;docid=0mt8lNGeZXQbFM&amp;tbnid=BHoBiY0wh7kOeM:&amp;ved=0CAUQjRw&amp;url=http://www.tricitypsychology.com/don%E2%80%99t-worry-be-happy-positive-emotions-protect-against-heart-disease/&amp;ei=EfxFUa6aNaef0QXF7ICYCA&amp;psig=AFQjCNFMRBqLCkUvRCnEArZ4AmGMGkTDrg&amp;ust=1363627400236123"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hyperlink" Target="http://www.google.com/url?sa=i&amp;rct=j&amp;q=images+of+positive+emotions&amp;source=images&amp;cd=&amp;cad=rja&amp;docid=lfvYAb8EJlvVpM&amp;tbnid=vdIMfiRgm7cPeM:&amp;ved=0CAUQjRw&amp;url=http://positiveeducation4u.wordpress.com/2012/01/10/the-value-of-positive-emotions/&amp;ei=KfxFUcaSB-rH0QX00YDIDQ&amp;psig=AFQjCNFMRBqLCkUvRCnEArZ4AmGMGkTDrg&amp;ust=1363627400236123" TargetMode="External"/><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hyperlink" Target="http://www.google.com/url?sa=i&amp;rct=j&amp;q=images+of+concentration&amp;source=images&amp;cd=&amp;cad=rja&amp;docid=pLU2_fY3crIXzM&amp;tbnid=TbOysobFcmIKpM:&amp;ved=0CAUQjRw&amp;url=http://www.costaricantimes.com/meditation-is-attention-not-concentration/9240&amp;ei=Bf1FUbbNJNSa1AW8r4DAAQ&amp;psig=AFQjCNGMIoTrP0P3PNdA1ZQf5xVnN_mYWg&amp;ust=1363627551120467"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hyperlink" Target="http://www.google.com/url?sa=i&amp;rct=j&amp;q=images+of+concentration&amp;source=images&amp;cd=&amp;cad=rja&amp;docid=XLpp9q6pQIfaYM&amp;tbnid=KM74PPM8qieI6M:&amp;ved=0CAUQjRw&amp;url=http://www.essentialoils.co.za/concentration.htm&amp;ei=mP1FUbSMCOHL0QXH84CoAw&amp;psig=AFQjCNGMIoTrP0P3PNdA1ZQf5xVnN_mYWg&amp;ust=1363627551120467"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hyperlink" Target="http://www.google.com/url?sa=i&amp;rct=j&amp;q=images+of+surgery&amp;source=images&amp;cd=&amp;cad=rja&amp;docid=jqLsJZlAQpy4WM&amp;tbnid=RD_33kw6oytd8M:&amp;ved=0CAUQjRw&amp;url=http://purpleherbal.wordpress.com/2010/08/19/preparing-for-surgery/&amp;ei=9P1FUcO5DuWf0QXvtYD4Ag&amp;psig=AFQjCNEM6ZxFZWUfIorSTPg2KIeyJzciXw&amp;ust=1363627838035597" TargetMode="External"/><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hyperlink" Target="http://www.google.com/url?sa=i&amp;rct=j&amp;q=images+of+21st+century+technology&amp;source=images&amp;cd=&amp;cad=rja&amp;docid=lh0EKpN-wEfADM&amp;tbnid=aKyNg0SNkKEwAM:&amp;ved=0CAUQjRw&amp;url=http://www.teachersmarts.com/Commack.htm&amp;ei=UtpFUaCHFqOY0AWB-oHYDQ&amp;psig=AFQjCNFFt7hwrWFEhkP9SRSpE7tC796bwA&amp;ust=1363618681850723"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hyperlink" Target="http://www.google.com/url?sa=i&amp;rct=j&amp;q=images+of+21st+century+technology&amp;source=images&amp;cd=&amp;cad=rja&amp;docid=t2VBXmU3dGnmZM&amp;tbnid=x81YfDiA0il0GM:&amp;ved=0CAUQjRw&amp;url=http://barbarabray.net/tag/stem/&amp;ei=bNxFUezOJaGx0AWvi4D4Cw&amp;psig=AFQjCNFFt7hwrWFEhkP9SRSpE7tC796bwA&amp;ust=1363618681850723" TargetMode="External"/><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com/url?sa=i&amp;rct=j&amp;q=images+of+usa+people&amp;source=images&amp;cd=&amp;cad=rja&amp;docid=BvEjeHfIH0xMDM&amp;tbnid=2pVj2EamQIu-YM:&amp;ved=0CAUQjRw&amp;url=http://www.123rf.com/photo_12393892_group-of-people-with-the-usa-flag--american-youth-concepts.html&amp;ei=ud1FUZrZEKXP0QXJm4HYCQ&amp;psig=AFQjCNEiQN1o2c5WOB4gl5rsrLnPipV_Ug&amp;ust=1363619517657367"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www.google.com/url?sa=i&amp;rct=j&amp;q=images+of+relaxation+training&amp;source=images&amp;cd=&amp;cad=rja&amp;docid=-KAKorKSRVQExM&amp;tbnid=pzvAzrJFrA94vM:&amp;ved=0CAUQjRw&amp;url=http://www.askmen.com/sports/health_200/214_mens_health.html&amp;ei=xY5EUeSpD9Gt0AHxkYG4CA&amp;bvm=bv.43828540,d.dmg&amp;psig=AFQjCNF_2pJLvoDAotS6eqX3rGKCEJRMWg&amp;ust=1363533350465825" TargetMode="External"/><Relationship Id="rId7" Type="http://schemas.openxmlformats.org/officeDocument/2006/relationships/hyperlink" Target="http://www.google.com/url?sa=i&amp;rct=j&amp;q=images+of+mind+and+body+connection&amp;source=images&amp;cd=&amp;cad=rja&amp;docid=c1YPCahXoz12NM&amp;tbnid=bkd92WvhodjYpM:&amp;ved=0CAUQjRw&amp;url=http://kickology.blogspot.com/2011/10/mind-over-foot-part-7-mind-body.html&amp;ei=5pdEUca1D63h0wH8xYGgDA&amp;psig=AFQjCNGIyonYT6qTUYoIwcftIoXIgPUOXQ&amp;ust=1363535861489405"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www.google.com/url?sa=i&amp;rct=j&amp;q=images+of+mind+and+body+connection&amp;source=images&amp;cd=&amp;cad=rja&amp;docid=jzaVLuZzAfL8mM&amp;tbnid=baebGzBbnjtZ3M:&amp;ved=0CAUQjRw&amp;url=http://www.self-improvement-program-club.com/mind-body-connection.html&amp;ei=XY9EUcrfIYrW0gGF3YDIBw&amp;bvm=bv.43828540,d.dmg&amp;psig=AFQjCNEEYJ91LMhz1otW7vsel6i2jLPHkA&amp;ust=1363533944530053" TargetMode="Externa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m/url?sa=i&amp;rct=j&amp;q=images+of+relaxation+response&amp;source=images&amp;cd=&amp;cad=rja&amp;docid=7nUGyAcn8uIceM&amp;tbnid=3AXxcg9-vh-dFM:&amp;ved=0CAUQjRw&amp;url=http://reikibythewaves.com/reiki-and-stress.php&amp;ei=o5REUa6mAaiI0QGasYGoAg&amp;psig=AFQjCNGgtOmgrjxa0x_xKj3BsD4EQrUJfg&amp;ust=1363535184720487"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m/url?sa=i&amp;rct=j&amp;q=images+of+stress&amp;source=images&amp;cd=&amp;cad=rja&amp;docid=lWj6XqeaSDiBlM&amp;tbnid=h1Avo1eIgvh8gM:&amp;ved=0CAUQjRw&amp;url=http://www.feelgood-achieveyourgoals.com/major-causes-of-stress-what-is-stress/&amp;ei=wZBEUbqlCeex0AHkzoGIAQ&amp;bvm=bv.43828540,d.dmg&amp;psig=AFQjCNESk-RhEmYGNofNJkPYte3Goe_aXA&amp;ust=1363534345435995"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url?sa=i&amp;rct=j&amp;q=images+of+relaxation+response&amp;source=images&amp;cd=&amp;cad=rja&amp;docid=XTYa4z-LuprDxM&amp;tbnid=sS_tk_IMwD9vjM:&amp;ved=0CAUQjRw&amp;url=http://www.jbyrdyoga.com/store.html&amp;ei=y5VEUaqSAYW50AGKyIDACg&amp;psig=AFQjCNGgtOmgrjxa0x_xKj3BsD4EQrUJfg&amp;ust=1363535184720487"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url?sa=i&amp;rct=j&amp;q=images+of+physical+energy&amp;source=images&amp;cd=&amp;cad=rja&amp;docid=6DDHHvo2RdWRzM&amp;tbnid=vL-nTiFlVAFvlM:&amp;ved=0CAUQjRw&amp;url=http://insightonhappiness.blogspot.com/2010/06/physical-activity-and-happiness.html&amp;ei=6rBFUaLpN8rIyQH764GwAg&amp;bvm=bv.43828540,d.b2I&amp;psig=AFQjCNGTivvVAZjbgxcyF0xeSmx7Q2c4dQ&amp;ust=1363607896882893"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3556000" y="152400"/>
            <a:ext cx="5561013" cy="3352800"/>
          </a:xfrm>
        </p:spPr>
        <p:txBody>
          <a:bodyPr/>
          <a:lstStyle/>
          <a:p>
            <a:pPr eaLnBrk="1" hangingPunct="1">
              <a:defRPr/>
            </a:pPr>
            <a:r>
              <a:rPr lang="en-US" sz="6600" dirty="0" smtClean="0"/>
              <a:t>Relaxation </a:t>
            </a:r>
          </a:p>
        </p:txBody>
      </p:sp>
      <p:sp>
        <p:nvSpPr>
          <p:cNvPr id="2051" name="Rectangle 3"/>
          <p:cNvSpPr>
            <a:spLocks noGrp="1" noChangeArrowheads="1"/>
          </p:cNvSpPr>
          <p:nvPr>
            <p:ph type="subTitle" sz="quarter" idx="1"/>
          </p:nvPr>
        </p:nvSpPr>
        <p:spPr>
          <a:xfrm>
            <a:off x="4724400" y="4038600"/>
            <a:ext cx="3960813" cy="1752600"/>
          </a:xfrm>
        </p:spPr>
        <p:txBody>
          <a:bodyPr/>
          <a:lstStyle/>
          <a:p>
            <a:pPr eaLnBrk="1" hangingPunct="1"/>
            <a:r>
              <a:rPr lang="en-US" smtClean="0"/>
              <a:t>Relax the body and the mind will follow!</a:t>
            </a:r>
          </a:p>
        </p:txBody>
      </p:sp>
      <p:sp>
        <p:nvSpPr>
          <p:cNvPr id="2" name="Date Placeholder 1"/>
          <p:cNvSpPr>
            <a:spLocks noGrp="1"/>
          </p:cNvSpPr>
          <p:nvPr>
            <p:ph type="dt" sz="quarter" idx="10"/>
          </p:nvPr>
        </p:nvSpPr>
        <p:spPr/>
        <p:txBody>
          <a:bodyPr/>
          <a:lstStyle/>
          <a:p>
            <a:pPr>
              <a:defRPr/>
            </a:pPr>
            <a:fld id="{08DCABEC-24DD-4101-B72B-8D7471D9DE31}"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B3AA17AA-6E34-4787-A451-76B4CDE9BEC5}" type="slidenum">
              <a:rPr lang="en-US" smtClean="0"/>
              <a:pPr>
                <a:defRPr/>
              </a:pPr>
              <a:t>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050">
                                            <p:txEl>
                                              <p:pRg st="0" end="0"/>
                                            </p:txEl>
                                          </p:spTgt>
                                        </p:tgtEl>
                                        <p:attrNameLst>
                                          <p:attrName>style.visibility</p:attrName>
                                        </p:attrNameLst>
                                      </p:cBhvr>
                                      <p:to>
                                        <p:strVal val="visible"/>
                                      </p:to>
                                    </p:set>
                                    <p:animEffect transition="in" filter="box(out)">
                                      <p:cBhvr>
                                        <p:cTn id="7" dur="500"/>
                                        <p:tgtEl>
                                          <p:spTgt spid="205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51">
                                            <p:txEl>
                                              <p:pRg st="0" end="0"/>
                                            </p:txEl>
                                          </p:spTgt>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build="p" autoUpdateAnimBg="0"/>
      <p:bldP spid="2051"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1219200" y="1169988"/>
            <a:ext cx="7337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Wingdings" pitchFamily="2" charset="2"/>
              <a:buChar char="Ø"/>
              <a:defRPr/>
            </a:pPr>
            <a:r>
              <a:rPr lang="en-US" sz="2200" dirty="0">
                <a:solidFill>
                  <a:schemeClr val="accent2">
                    <a:lumMod val="75000"/>
                  </a:schemeClr>
                </a:solidFill>
              </a:rPr>
              <a:t>Slows the rate of breathing which reduces the need for oxygen increases blood flow to the muscles decreases muscle tension</a:t>
            </a:r>
          </a:p>
        </p:txBody>
      </p:sp>
      <p:sp>
        <p:nvSpPr>
          <p:cNvPr id="12295" name="Rectangle 6"/>
          <p:cNvSpPr>
            <a:spLocks noChangeArrowheads="1"/>
          </p:cNvSpPr>
          <p:nvPr/>
        </p:nvSpPr>
        <p:spPr bwMode="auto">
          <a:xfrm>
            <a:off x="1219200" y="4191000"/>
            <a:ext cx="7772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Wingdings" pitchFamily="2" charset="2"/>
              <a:buChar char="Ø"/>
              <a:defRPr/>
            </a:pPr>
            <a:r>
              <a:rPr lang="en-US" sz="2200" dirty="0">
                <a:solidFill>
                  <a:schemeClr val="bg1">
                    <a:lumMod val="50000"/>
                  </a:schemeClr>
                </a:solidFill>
                <a:cs typeface="Times New Roman" pitchFamily="18" charset="0"/>
              </a:rPr>
              <a:t>Studies have found that the use of relaxation imagery in smoking cessation programs to be effective.  </a:t>
            </a:r>
            <a:endParaRPr lang="en-US" sz="2200" dirty="0">
              <a:solidFill>
                <a:schemeClr val="bg1">
                  <a:lumMod val="50000"/>
                </a:schemeClr>
              </a:solidFill>
            </a:endParaRPr>
          </a:p>
        </p:txBody>
      </p:sp>
      <p:pic>
        <p:nvPicPr>
          <p:cNvPr id="12297" name="Picture 9" descr="http://images-military-fitness.military.com/wp-content/uploads/2010/09/breathing.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3900" y="1884412"/>
            <a:ext cx="2019300" cy="19387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303" name="Picture 15" descr="http://brainbrilliance.org/wp-content/uploads/2012/04/brain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5118" y="4953000"/>
            <a:ext cx="3183082"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305" name="Picture 17" descr="http://4.bp.blogspot.com/_kId8BERgIuk/SeZyXKTLg8I/AAAAAAAAABk/BDllG5lDG9w/s400/Biofeedback4$5.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5754" y="1905000"/>
            <a:ext cx="2074646" cy="19181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1981200" y="228600"/>
            <a:ext cx="6527800" cy="523875"/>
          </a:xfrm>
          <a:prstGeom prst="rect">
            <a:avLst/>
          </a:prstGeom>
          <a:noFill/>
          <a:ln w="9525">
            <a:noFill/>
            <a:miter lim="800000"/>
            <a:headEnd/>
            <a:tailEnd/>
          </a:ln>
        </p:spPr>
        <p:txBody>
          <a:bodyPr>
            <a:spAutoFit/>
          </a:bodyPr>
          <a:lstStyle/>
          <a:p>
            <a:r>
              <a:rPr lang="en-US" sz="2800" b="1">
                <a:solidFill>
                  <a:srgbClr val="CC0099"/>
                </a:solidFill>
              </a:rPr>
              <a:t>The Physiological Benefits of Relaxation</a:t>
            </a:r>
            <a:endParaRPr lang="en-US" sz="2800">
              <a:solidFill>
                <a:srgbClr val="CC0099"/>
              </a:solidFill>
            </a:endParaRPr>
          </a:p>
        </p:txBody>
      </p:sp>
      <p:sp>
        <p:nvSpPr>
          <p:cNvPr id="12296" name="TextBox 3"/>
          <p:cNvSpPr txBox="1">
            <a:spLocks noChangeArrowheads="1"/>
          </p:cNvSpPr>
          <p:nvPr/>
        </p:nvSpPr>
        <p:spPr bwMode="auto">
          <a:xfrm>
            <a:off x="1219200" y="2438400"/>
            <a:ext cx="4343400" cy="430213"/>
          </a:xfrm>
          <a:prstGeom prst="rect">
            <a:avLst/>
          </a:prstGeom>
          <a:noFill/>
          <a:ln w="9525">
            <a:noFill/>
            <a:miter lim="800000"/>
            <a:headEnd/>
            <a:tailEnd/>
          </a:ln>
        </p:spPr>
        <p:txBody>
          <a:bodyPr>
            <a:spAutoFit/>
          </a:bodyPr>
          <a:lstStyle/>
          <a:p>
            <a:pPr marL="342900" indent="-342900">
              <a:buFont typeface="Wingdings" pitchFamily="2" charset="2"/>
              <a:buChar char="Ø"/>
            </a:pPr>
            <a:r>
              <a:rPr lang="en-US" sz="2200">
                <a:solidFill>
                  <a:srgbClr val="00B050"/>
                </a:solidFill>
              </a:rPr>
              <a:t>Higher skin resistance.</a:t>
            </a:r>
          </a:p>
        </p:txBody>
      </p:sp>
      <p:sp>
        <p:nvSpPr>
          <p:cNvPr id="3" name="TextBox 4"/>
          <p:cNvSpPr txBox="1">
            <a:spLocks noChangeArrowheads="1"/>
          </p:cNvSpPr>
          <p:nvPr/>
        </p:nvSpPr>
        <p:spPr bwMode="auto">
          <a:xfrm>
            <a:off x="1219200" y="3048000"/>
            <a:ext cx="3429000" cy="430213"/>
          </a:xfrm>
          <a:prstGeom prst="rect">
            <a:avLst/>
          </a:prstGeom>
          <a:noFill/>
          <a:ln w="9525">
            <a:noFill/>
            <a:miter lim="800000"/>
            <a:headEnd/>
            <a:tailEnd/>
          </a:ln>
        </p:spPr>
        <p:txBody>
          <a:bodyPr>
            <a:spAutoFit/>
          </a:bodyPr>
          <a:lstStyle/>
          <a:p>
            <a:pPr marL="342900" indent="-342900">
              <a:buFont typeface="Wingdings" pitchFamily="2" charset="2"/>
              <a:buChar char="Ø"/>
            </a:pPr>
            <a:r>
              <a:rPr lang="en-US" sz="2200">
                <a:solidFill>
                  <a:srgbClr val="7030A0"/>
                </a:solidFill>
              </a:rPr>
              <a:t>Drop in cholesterol levels</a:t>
            </a:r>
          </a:p>
        </p:txBody>
      </p:sp>
      <p:sp>
        <p:nvSpPr>
          <p:cNvPr id="6" name="TextBox 5"/>
          <p:cNvSpPr txBox="1"/>
          <p:nvPr/>
        </p:nvSpPr>
        <p:spPr>
          <a:xfrm>
            <a:off x="4648200" y="5410200"/>
            <a:ext cx="4572000" cy="769938"/>
          </a:xfrm>
          <a:prstGeom prst="rect">
            <a:avLst/>
          </a:prstGeom>
          <a:noFill/>
        </p:spPr>
        <p:txBody>
          <a:bodyPr>
            <a:spAutoFit/>
          </a:bodyPr>
          <a:lstStyle/>
          <a:p>
            <a:pPr marL="342900" indent="-342900">
              <a:buFont typeface="Wingdings" pitchFamily="2" charset="2"/>
              <a:buChar char="Ø"/>
              <a:defRPr/>
            </a:pPr>
            <a:r>
              <a:rPr lang="en-US" sz="2200" dirty="0">
                <a:solidFill>
                  <a:schemeClr val="accent5">
                    <a:lumMod val="25000"/>
                  </a:schemeClr>
                </a:solidFill>
              </a:rPr>
              <a:t>Producing lasting beneficial changes in brain electrical activity</a:t>
            </a:r>
          </a:p>
        </p:txBody>
      </p:sp>
      <p:sp>
        <p:nvSpPr>
          <p:cNvPr id="12299" name="TextBox 6"/>
          <p:cNvSpPr txBox="1">
            <a:spLocks noChangeArrowheads="1"/>
          </p:cNvSpPr>
          <p:nvPr/>
        </p:nvSpPr>
        <p:spPr bwMode="auto">
          <a:xfrm>
            <a:off x="1219200" y="3608388"/>
            <a:ext cx="3970338" cy="430212"/>
          </a:xfrm>
          <a:prstGeom prst="rect">
            <a:avLst/>
          </a:prstGeom>
          <a:noFill/>
          <a:ln w="9525">
            <a:noFill/>
            <a:miter lim="800000"/>
            <a:headEnd/>
            <a:tailEnd/>
          </a:ln>
        </p:spPr>
        <p:txBody>
          <a:bodyPr>
            <a:spAutoFit/>
          </a:bodyPr>
          <a:lstStyle/>
          <a:p>
            <a:pPr marL="342900" indent="-342900">
              <a:buFont typeface="Wingdings" pitchFamily="2" charset="2"/>
              <a:buChar char="Ø"/>
            </a:pPr>
            <a:r>
              <a:rPr lang="en-US" sz="2200">
                <a:solidFill>
                  <a:srgbClr val="00B0F0"/>
                </a:solidFill>
              </a:rPr>
              <a:t>Cure headaches and migraines</a:t>
            </a:r>
          </a:p>
        </p:txBody>
      </p:sp>
      <p:sp>
        <p:nvSpPr>
          <p:cNvPr id="4" name="Date Placeholder 3"/>
          <p:cNvSpPr>
            <a:spLocks noGrp="1"/>
          </p:cNvSpPr>
          <p:nvPr>
            <p:ph type="dt" sz="half" idx="10"/>
          </p:nvPr>
        </p:nvSpPr>
        <p:spPr/>
        <p:txBody>
          <a:bodyPr/>
          <a:lstStyle/>
          <a:p>
            <a:pPr>
              <a:defRPr/>
            </a:pPr>
            <a:fld id="{824F558E-D1F0-4670-B911-C5E122ED3DCB}" type="datetime1">
              <a:rPr lang="en-US" smtClean="0"/>
              <a:t>3/22/2020</a:t>
            </a:fld>
            <a:endParaRPr lang="en-US"/>
          </a:p>
        </p:txBody>
      </p:sp>
      <p:sp>
        <p:nvSpPr>
          <p:cNvPr id="5" name="Footer Placeholder 4"/>
          <p:cNvSpPr>
            <a:spLocks noGrp="1"/>
          </p:cNvSpPr>
          <p:nvPr>
            <p:ph type="ftr" sz="quarter" idx="11"/>
          </p:nvPr>
        </p:nvSpPr>
        <p:spPr/>
        <p:txBody>
          <a:bodyPr/>
          <a:lstStyle/>
          <a:p>
            <a:pPr>
              <a:defRPr/>
            </a:pPr>
            <a:r>
              <a:rPr lang="en-US" smtClean="0"/>
              <a:t>Presentation by Dr Amina Muazzam</a:t>
            </a:r>
            <a:endParaRPr lang="en-US"/>
          </a:p>
        </p:txBody>
      </p:sp>
      <p:sp>
        <p:nvSpPr>
          <p:cNvPr id="7" name="Slide Number Placeholder 6"/>
          <p:cNvSpPr>
            <a:spLocks noGrp="1"/>
          </p:cNvSpPr>
          <p:nvPr>
            <p:ph type="sldNum" sz="quarter" idx="12"/>
          </p:nvPr>
        </p:nvSpPr>
        <p:spPr/>
        <p:txBody>
          <a:bodyPr/>
          <a:lstStyle/>
          <a:p>
            <a:pPr>
              <a:defRPr/>
            </a:pPr>
            <a:fld id="{6E96BE4B-5EBE-4167-B483-E0099B1F95E3}" type="slidenum">
              <a:rPr lang="en-US" smtClean="0"/>
              <a:pPr>
                <a:defRPr/>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7"/>
                                        </p:tgtEl>
                                        <p:attrNameLst>
                                          <p:attrName>style.visibility</p:attrName>
                                        </p:attrNameLst>
                                      </p:cBhvr>
                                      <p:to>
                                        <p:strVal val="visible"/>
                                      </p:to>
                                    </p:set>
                                    <p:animEffect transition="in" filter="barn(inVertical)">
                                      <p:cBhvr>
                                        <p:cTn id="12" dur="500"/>
                                        <p:tgtEl>
                                          <p:spTgt spid="122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296"/>
                                        </p:tgtEl>
                                        <p:attrNameLst>
                                          <p:attrName>style.visibility</p:attrName>
                                        </p:attrNameLst>
                                      </p:cBhvr>
                                      <p:to>
                                        <p:strVal val="visible"/>
                                      </p:to>
                                    </p:set>
                                    <p:animEffect transition="in" filter="wipe(down)">
                                      <p:cBhvr>
                                        <p:cTn id="17" dur="500"/>
                                        <p:tgtEl>
                                          <p:spTgt spid="122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12305"/>
                                        </p:tgtEl>
                                        <p:attrNameLst>
                                          <p:attrName>style.visibility</p:attrName>
                                        </p:attrNameLst>
                                      </p:cBhvr>
                                      <p:to>
                                        <p:strVal val="visible"/>
                                      </p:to>
                                    </p:set>
                                    <p:animEffect transition="in" filter="barn(inVertical)">
                                      <p:cBhvr>
                                        <p:cTn id="22" dur="500"/>
                                        <p:tgtEl>
                                          <p:spTgt spid="123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299"/>
                                        </p:tgtEl>
                                        <p:attrNameLst>
                                          <p:attrName>style.visibility</p:attrName>
                                        </p:attrNameLst>
                                      </p:cBhvr>
                                      <p:to>
                                        <p:strVal val="visible"/>
                                      </p:to>
                                    </p:set>
                                    <p:animEffect transition="in" filter="barn(inVertical)">
                                      <p:cBhvr>
                                        <p:cTn id="32" dur="500"/>
                                        <p:tgtEl>
                                          <p:spTgt spid="1229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295"/>
                                        </p:tgtEl>
                                        <p:attrNameLst>
                                          <p:attrName>style.visibility</p:attrName>
                                        </p:attrNameLst>
                                      </p:cBhvr>
                                      <p:to>
                                        <p:strVal val="visible"/>
                                      </p:to>
                                    </p:set>
                                    <p:animEffect transition="in" filter="barn(inVertical)">
                                      <p:cBhvr>
                                        <p:cTn id="37" dur="500"/>
                                        <p:tgtEl>
                                          <p:spTgt spid="1229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2303"/>
                                        </p:tgtEl>
                                        <p:attrNameLst>
                                          <p:attrName>style.visibility</p:attrName>
                                        </p:attrNameLst>
                                      </p:cBhvr>
                                      <p:to>
                                        <p:strVal val="visible"/>
                                      </p:to>
                                    </p:set>
                                    <p:animEffect transition="in" filter="wipe(down)">
                                      <p:cBhvr>
                                        <p:cTn id="42" dur="500"/>
                                        <p:tgtEl>
                                          <p:spTgt spid="1230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5" grpId="0"/>
      <p:bldP spid="12296" grpId="0"/>
      <p:bldP spid="3" grpId="0"/>
      <p:bldP spid="6" grpId="0"/>
      <p:bldP spid="1229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1271588" y="1295400"/>
            <a:ext cx="4595812" cy="2370138"/>
          </a:xfrm>
          <a:prstGeom prst="rect">
            <a:avLst/>
          </a:prstGeom>
          <a:noFill/>
          <a:ln w="9525">
            <a:noFill/>
            <a:miter lim="800000"/>
            <a:headEnd/>
            <a:tailEnd/>
          </a:ln>
        </p:spPr>
        <p:txBody>
          <a:bodyPr>
            <a:spAutoFit/>
          </a:bodyPr>
          <a:lstStyle/>
          <a:p>
            <a:pPr algn="just"/>
            <a:r>
              <a:rPr lang="en-US" sz="2800">
                <a:solidFill>
                  <a:srgbClr val="FF0000"/>
                </a:solidFill>
                <a:cs typeface="Times New Roman" pitchFamily="18" charset="0"/>
              </a:rPr>
              <a:t>Asthma</a:t>
            </a:r>
            <a:r>
              <a:rPr lang="en-US" sz="2800">
                <a:solidFill>
                  <a:srgbClr val="000000"/>
                </a:solidFill>
                <a:cs typeface="Times New Roman" pitchFamily="18" charset="0"/>
              </a:rPr>
              <a:t> </a:t>
            </a:r>
            <a:r>
              <a:rPr lang="en-US" sz="2000">
                <a:solidFill>
                  <a:srgbClr val="000000"/>
                </a:solidFill>
                <a:cs typeface="Times New Roman" pitchFamily="18" charset="0"/>
              </a:rPr>
              <a:t/>
            </a:r>
            <a:br>
              <a:rPr lang="en-US" sz="2000">
                <a:solidFill>
                  <a:srgbClr val="000000"/>
                </a:solidFill>
                <a:cs typeface="Times New Roman" pitchFamily="18" charset="0"/>
              </a:rPr>
            </a:br>
            <a:r>
              <a:rPr lang="en-US" sz="2000">
                <a:solidFill>
                  <a:srgbClr val="000000"/>
                </a:solidFill>
                <a:cs typeface="Times New Roman" pitchFamily="18" charset="0"/>
              </a:rPr>
              <a:t>Relaxation treatments have been shown to produce significant improvement in asthma (Vazquez &amp; Buceta, 1993),  Facial muscle EMG BFK appears to successful in decreasing parasympathetically mediated bronchoconstriction.</a:t>
            </a:r>
            <a:endParaRPr lang="en-US" sz="2000"/>
          </a:p>
        </p:txBody>
      </p:sp>
      <p:sp>
        <p:nvSpPr>
          <p:cNvPr id="14339" name="Rectangle 3"/>
          <p:cNvSpPr>
            <a:spLocks noChangeArrowheads="1"/>
          </p:cNvSpPr>
          <p:nvPr/>
        </p:nvSpPr>
        <p:spPr bwMode="auto">
          <a:xfrm>
            <a:off x="1285875" y="3962400"/>
            <a:ext cx="4429125" cy="2678113"/>
          </a:xfrm>
          <a:prstGeom prst="rect">
            <a:avLst/>
          </a:prstGeom>
          <a:noFill/>
          <a:ln w="9525">
            <a:noFill/>
            <a:miter lim="800000"/>
            <a:headEnd/>
            <a:tailEnd/>
          </a:ln>
        </p:spPr>
        <p:txBody>
          <a:bodyPr>
            <a:spAutoFit/>
          </a:bodyPr>
          <a:lstStyle/>
          <a:p>
            <a:pPr algn="just"/>
            <a:r>
              <a:rPr lang="en-US" sz="2800">
                <a:solidFill>
                  <a:srgbClr val="FF0000"/>
                </a:solidFill>
                <a:cs typeface="Times New Roman" pitchFamily="18" charset="0"/>
              </a:rPr>
              <a:t>Cancer</a:t>
            </a:r>
            <a:r>
              <a:rPr lang="en-US" sz="2800">
                <a:solidFill>
                  <a:srgbClr val="000000"/>
                </a:solidFill>
                <a:cs typeface="Times New Roman" pitchFamily="18" charset="0"/>
              </a:rPr>
              <a:t> </a:t>
            </a:r>
            <a:r>
              <a:rPr lang="en-US" sz="2000">
                <a:solidFill>
                  <a:srgbClr val="000000"/>
                </a:solidFill>
                <a:cs typeface="Times New Roman" pitchFamily="18" charset="0"/>
              </a:rPr>
              <a:t/>
            </a:r>
            <a:br>
              <a:rPr lang="en-US" sz="2000">
                <a:solidFill>
                  <a:srgbClr val="000000"/>
                </a:solidFill>
                <a:cs typeface="Times New Roman" pitchFamily="18" charset="0"/>
              </a:rPr>
            </a:br>
            <a:r>
              <a:rPr lang="en-US" sz="2000">
                <a:solidFill>
                  <a:srgbClr val="000000"/>
                </a:solidFill>
                <a:cs typeface="Times New Roman" pitchFamily="18" charset="0"/>
              </a:rPr>
              <a:t>Relaxation techniques have been used to treat side effects of cancer therapy.</a:t>
            </a:r>
          </a:p>
          <a:p>
            <a:pPr algn="just"/>
            <a:r>
              <a:rPr lang="en-US" sz="2000">
                <a:solidFill>
                  <a:srgbClr val="000000"/>
                </a:solidFill>
                <a:cs typeface="Times New Roman" pitchFamily="18" charset="0"/>
              </a:rPr>
              <a:t>Relaxation training has been successful in decreasing the duration and severity of post treatment nausea (Morrow, 1986); and secondary insomnia (Cannici, Malcolm, &amp; Peek, 1983). </a:t>
            </a:r>
            <a:endParaRPr lang="en-US" sz="2000"/>
          </a:p>
        </p:txBody>
      </p:sp>
      <p:pic>
        <p:nvPicPr>
          <p:cNvPr id="13316" name="Picture 7" descr="http://www.saltashhealth.co.uk/website/L82046/files/asthma_inhale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143000"/>
            <a:ext cx="2667000" cy="53739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1"/>
          <p:cNvSpPr txBox="1">
            <a:spLocks noChangeArrowheads="1"/>
          </p:cNvSpPr>
          <p:nvPr/>
        </p:nvSpPr>
        <p:spPr bwMode="auto">
          <a:xfrm>
            <a:off x="2276475" y="300038"/>
            <a:ext cx="5695950" cy="585787"/>
          </a:xfrm>
          <a:prstGeom prst="rect">
            <a:avLst/>
          </a:prstGeom>
          <a:noFill/>
          <a:ln w="9525">
            <a:noFill/>
            <a:miter lim="800000"/>
            <a:headEnd/>
            <a:tailEnd/>
          </a:ln>
        </p:spPr>
        <p:txBody>
          <a:bodyPr>
            <a:spAutoFit/>
          </a:bodyPr>
          <a:lstStyle/>
          <a:p>
            <a:r>
              <a:rPr lang="en-US" sz="3200">
                <a:solidFill>
                  <a:srgbClr val="00B050"/>
                </a:solidFill>
              </a:rPr>
              <a:t>Relaxation and different diseases</a:t>
            </a:r>
          </a:p>
        </p:txBody>
      </p:sp>
      <p:sp>
        <p:nvSpPr>
          <p:cNvPr id="2" name="Date Placeholder 1"/>
          <p:cNvSpPr>
            <a:spLocks noGrp="1"/>
          </p:cNvSpPr>
          <p:nvPr>
            <p:ph type="dt" sz="half" idx="10"/>
          </p:nvPr>
        </p:nvSpPr>
        <p:spPr/>
        <p:txBody>
          <a:bodyPr/>
          <a:lstStyle/>
          <a:p>
            <a:pPr>
              <a:defRPr/>
            </a:pPr>
            <a:fld id="{666DA4B4-C49D-4D13-8E71-29A0971FBBFE}"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circle(in)">
                                      <p:cBhvr>
                                        <p:cTn id="12" dur="2000"/>
                                        <p:tgtEl>
                                          <p:spTgt spid="133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339"/>
                                        </p:tgtEl>
                                        <p:attrNameLst>
                                          <p:attrName>style.visibility</p:attrName>
                                        </p:attrNameLst>
                                      </p:cBhvr>
                                      <p:to>
                                        <p:strVal val="visible"/>
                                      </p:to>
                                    </p:set>
                                    <p:animEffect transition="in" filter="wheel(1)">
                                      <p:cBhvr>
                                        <p:cTn id="17" dur="2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1636713" y="3468688"/>
            <a:ext cx="4535487" cy="2986087"/>
          </a:xfrm>
          <a:prstGeom prst="rect">
            <a:avLst/>
          </a:prstGeom>
          <a:noFill/>
          <a:ln w="9525">
            <a:noFill/>
            <a:miter lim="800000"/>
            <a:headEnd/>
            <a:tailEnd/>
          </a:ln>
        </p:spPr>
        <p:txBody>
          <a:bodyPr>
            <a:spAutoFit/>
          </a:bodyPr>
          <a:lstStyle/>
          <a:p>
            <a:pPr algn="just"/>
            <a:r>
              <a:rPr lang="en-US" sz="2800">
                <a:solidFill>
                  <a:srgbClr val="FF0000"/>
                </a:solidFill>
                <a:cs typeface="Times New Roman" pitchFamily="18" charset="0"/>
              </a:rPr>
              <a:t>HIV</a:t>
            </a:r>
            <a:r>
              <a:rPr lang="en-US" sz="2800">
                <a:solidFill>
                  <a:srgbClr val="000000"/>
                </a:solidFill>
                <a:cs typeface="Times New Roman" pitchFamily="18" charset="0"/>
              </a:rPr>
              <a:t> </a:t>
            </a:r>
            <a:r>
              <a:rPr lang="en-US" sz="2000">
                <a:solidFill>
                  <a:srgbClr val="000000"/>
                </a:solidFill>
                <a:cs typeface="Times New Roman" pitchFamily="18" charset="0"/>
              </a:rPr>
              <a:t/>
            </a:r>
            <a:br>
              <a:rPr lang="en-US" sz="2000">
                <a:solidFill>
                  <a:srgbClr val="000000"/>
                </a:solidFill>
                <a:cs typeface="Times New Roman" pitchFamily="18" charset="0"/>
              </a:rPr>
            </a:br>
            <a:r>
              <a:rPr lang="en-US" sz="2000">
                <a:solidFill>
                  <a:srgbClr val="000000"/>
                </a:solidFill>
                <a:cs typeface="Times New Roman" pitchFamily="18" charset="0"/>
              </a:rPr>
              <a:t>Progressive muscle relaxation has shown to be quite effective in treating symptoms associated with HIV. Conditions such as anxiety, mood, self-esteem, and t-cell count were measured after a stress management program consisting of 20 bi-weekly sessions of progressive muscle relaxation was implemented. </a:t>
            </a:r>
            <a:endParaRPr lang="en-US" sz="2000"/>
          </a:p>
        </p:txBody>
      </p:sp>
      <p:sp>
        <p:nvSpPr>
          <p:cNvPr id="15363" name="Rectangle 1"/>
          <p:cNvSpPr>
            <a:spLocks noChangeArrowheads="1"/>
          </p:cNvSpPr>
          <p:nvPr/>
        </p:nvSpPr>
        <p:spPr bwMode="auto">
          <a:xfrm>
            <a:off x="1676400" y="815975"/>
            <a:ext cx="4495800" cy="2062163"/>
          </a:xfrm>
          <a:prstGeom prst="rect">
            <a:avLst/>
          </a:prstGeom>
          <a:noFill/>
          <a:ln w="9525">
            <a:noFill/>
            <a:miter lim="800000"/>
            <a:headEnd/>
            <a:tailEnd/>
          </a:ln>
        </p:spPr>
        <p:txBody>
          <a:bodyPr>
            <a:spAutoFit/>
          </a:bodyPr>
          <a:lstStyle/>
          <a:p>
            <a:pPr algn="just"/>
            <a:r>
              <a:rPr lang="en-US" sz="2800">
                <a:solidFill>
                  <a:srgbClr val="FF0000"/>
                </a:solidFill>
                <a:cs typeface="Times New Roman" pitchFamily="18" charset="0"/>
              </a:rPr>
              <a:t>Diabetes</a:t>
            </a:r>
            <a:r>
              <a:rPr lang="en-US" sz="2800">
                <a:solidFill>
                  <a:srgbClr val="000000"/>
                </a:solidFill>
                <a:cs typeface="Times New Roman" pitchFamily="18" charset="0"/>
              </a:rPr>
              <a:t> </a:t>
            </a:r>
            <a:r>
              <a:rPr lang="en-US" sz="2000">
                <a:solidFill>
                  <a:srgbClr val="000000"/>
                </a:solidFill>
                <a:cs typeface="Times New Roman" pitchFamily="18" charset="0"/>
              </a:rPr>
              <a:t/>
            </a:r>
            <a:br>
              <a:rPr lang="en-US" sz="2000">
                <a:solidFill>
                  <a:srgbClr val="000000"/>
                </a:solidFill>
                <a:cs typeface="Times New Roman" pitchFamily="18" charset="0"/>
              </a:rPr>
            </a:br>
            <a:r>
              <a:rPr lang="en-US" sz="2000">
                <a:solidFill>
                  <a:srgbClr val="000000"/>
                </a:solidFill>
                <a:cs typeface="Times New Roman" pitchFamily="18" charset="0"/>
              </a:rPr>
              <a:t>A recent study tested the hypotheses that persons with diabetes mellitus treated with twelve sessions of biofeedback-assisted relaxation would decrease blood glucose compared with untreated controls</a:t>
            </a:r>
            <a:endParaRPr lang="en-US" sz="2000"/>
          </a:p>
        </p:txBody>
      </p:sp>
      <p:pic>
        <p:nvPicPr>
          <p:cNvPr id="14340" name="Picture 13" descr="http://cast.thirdage.com/files/originals/blood-pressure-breathing.jpg">
            <a:hlinkClick r:id="rId3"/>
          </p:cNvPr>
          <p:cNvPicPr>
            <a:picLocks noChangeAspect="1" noChangeArrowheads="1"/>
          </p:cNvPicPr>
          <p:nvPr/>
        </p:nvPicPr>
        <p:blipFill>
          <a:blip r:embed="rId4"/>
          <a:srcRect/>
          <a:stretch>
            <a:fillRect/>
          </a:stretch>
        </p:blipFill>
        <p:spPr bwMode="auto">
          <a:xfrm>
            <a:off x="-2895600" y="2720975"/>
            <a:ext cx="2438400" cy="2003425"/>
          </a:xfrm>
          <a:prstGeom prst="rect">
            <a:avLst/>
          </a:prstGeom>
          <a:noFill/>
          <a:ln w="9525">
            <a:noFill/>
            <a:miter lim="800000"/>
            <a:headEnd/>
            <a:tailEnd/>
          </a:ln>
        </p:spPr>
      </p:pic>
      <p:pic>
        <p:nvPicPr>
          <p:cNvPr id="14341" name="Picture 7" descr="http://t2.gstatic.com/images?q=tbn:ANd9GcSKNZiFEjCOIRA7Ny5zksgtKtz1QGJ_R_q-IaJrDQAdjQ3yo4e_">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1" y="3579842"/>
            <a:ext cx="2536824" cy="26400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p:cNvPicPr>
            <a:picLocks noChangeAspect="1" noChangeArrowheads="1"/>
          </p:cNvPicPr>
          <p:nvPr/>
        </p:nvPicPr>
        <p:blipFill>
          <a:blip r:embed="rId7"/>
          <a:srcRect/>
          <a:stretch>
            <a:fillRect/>
          </a:stretch>
        </p:blipFill>
        <p:spPr bwMode="auto">
          <a:xfrm>
            <a:off x="6477000" y="1066800"/>
            <a:ext cx="2384425" cy="2024063"/>
          </a:xfrm>
          <a:prstGeom prst="rect">
            <a:avLst/>
          </a:prstGeom>
          <a:noFill/>
          <a:ln w="12700" cap="sq">
            <a:noFill/>
            <a:miter lim="800000"/>
            <a:headEnd type="none" w="sm" len="sm"/>
            <a:tailEnd type="none" w="sm" len="sm"/>
          </a:ln>
          <a:effectLst/>
        </p:spPr>
      </p:pic>
      <p:sp>
        <p:nvSpPr>
          <p:cNvPr id="2" name="Date Placeholder 1"/>
          <p:cNvSpPr>
            <a:spLocks noGrp="1"/>
          </p:cNvSpPr>
          <p:nvPr>
            <p:ph type="dt" sz="half" idx="10"/>
          </p:nvPr>
        </p:nvSpPr>
        <p:spPr/>
        <p:txBody>
          <a:bodyPr/>
          <a:lstStyle/>
          <a:p>
            <a:pPr>
              <a:defRPr/>
            </a:pPr>
            <a:fld id="{5047BF22-D0B3-41C4-96F1-9DF4D4AEEE11}"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wheel(1)">
                                      <p:cBhvr>
                                        <p:cTn id="7" dur="20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5366"/>
                                        </p:tgtEl>
                                        <p:attrNameLst>
                                          <p:attrName>style.visibility</p:attrName>
                                        </p:attrNameLst>
                                      </p:cBhvr>
                                      <p:to>
                                        <p:strVal val="visible"/>
                                      </p:to>
                                    </p:set>
                                    <p:animEffect transition="in" filter="circle(in)">
                                      <p:cBhvr>
                                        <p:cTn id="12" dur="2000"/>
                                        <p:tgtEl>
                                          <p:spTgt spid="153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circle(in)">
                                      <p:cBhvr>
                                        <p:cTn id="17" dur="2000"/>
                                        <p:tgtEl>
                                          <p:spTgt spid="1536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nodeType="clickEffect">
                                  <p:stCondLst>
                                    <p:cond delay="0"/>
                                  </p:stCondLst>
                                  <p:childTnLst>
                                    <p:set>
                                      <p:cBhvr>
                                        <p:cTn id="21" dur="1" fill="hold">
                                          <p:stCondLst>
                                            <p:cond delay="0"/>
                                          </p:stCondLst>
                                        </p:cTn>
                                        <p:tgtEl>
                                          <p:spTgt spid="14341"/>
                                        </p:tgtEl>
                                        <p:attrNameLst>
                                          <p:attrName>style.visibility</p:attrName>
                                        </p:attrNameLst>
                                      </p:cBhvr>
                                      <p:to>
                                        <p:strVal val="visible"/>
                                      </p:to>
                                    </p:set>
                                    <p:animEffect transition="in" filter="wheel(1)">
                                      <p:cBhvr>
                                        <p:cTn id="22" dur="20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4560888" y="3810000"/>
            <a:ext cx="4278312" cy="708025"/>
          </a:xfrm>
          <a:prstGeom prst="rect">
            <a:avLst/>
          </a:prstGeom>
          <a:solidFill>
            <a:srgbClr val="92D050"/>
          </a:solidFill>
          <a:ln>
            <a:noFill/>
          </a:ln>
          <a:scene3d>
            <a:camera prst="orthographicFront"/>
            <a:lightRig rig="threePt" dir="t"/>
          </a:scene3d>
          <a:sp3d>
            <a:bevelT/>
          </a:sp3d>
        </p:spPr>
        <p:txBody>
          <a:bodyPr>
            <a:spAutoFit/>
          </a:bodyPr>
          <a:lstStyle/>
          <a:p>
            <a:pPr marL="342900" indent="-342900">
              <a:buFont typeface="Wingdings" pitchFamily="2" charset="2"/>
              <a:buChar char="q"/>
              <a:defRPr/>
            </a:pPr>
            <a:r>
              <a:rPr lang="en-US" sz="2000" dirty="0">
                <a:solidFill>
                  <a:srgbClr val="000000"/>
                </a:solidFill>
              </a:rPr>
              <a:t>Better problem-solving abilities</a:t>
            </a:r>
          </a:p>
          <a:p>
            <a:pPr>
              <a:defRPr/>
            </a:pPr>
            <a:r>
              <a:rPr lang="en-US" sz="2000" dirty="0">
                <a:solidFill>
                  <a:srgbClr val="000000"/>
                </a:solidFill>
              </a:rPr>
              <a:t>      greater efficiency</a:t>
            </a:r>
          </a:p>
        </p:txBody>
      </p:sp>
      <p:sp>
        <p:nvSpPr>
          <p:cNvPr id="15363" name="Rectangle 1"/>
          <p:cNvSpPr>
            <a:spLocks noChangeArrowheads="1"/>
          </p:cNvSpPr>
          <p:nvPr/>
        </p:nvSpPr>
        <p:spPr bwMode="auto">
          <a:xfrm>
            <a:off x="4543425" y="2949575"/>
            <a:ext cx="3990975" cy="708025"/>
          </a:xfrm>
          <a:prstGeom prst="rect">
            <a:avLst/>
          </a:prstGeom>
          <a:solidFill>
            <a:schemeClr val="tx2">
              <a:lumMod val="40000"/>
              <a:lumOff val="60000"/>
            </a:schemeClr>
          </a:solidFill>
          <a:ln>
            <a:noFill/>
          </a:ln>
          <a:scene3d>
            <a:camera prst="orthographicFront"/>
            <a:lightRig rig="threePt" dir="t"/>
          </a:scene3d>
          <a:sp3d>
            <a:bevelT/>
          </a:sp3d>
        </p:spPr>
        <p:txBody>
          <a:bodyPr>
            <a:spAutoFit/>
          </a:bodyPr>
          <a:lstStyle/>
          <a:p>
            <a:pPr marL="342900" indent="-342900">
              <a:buFont typeface="Wingdings" pitchFamily="2" charset="2"/>
              <a:buChar char="q"/>
              <a:defRPr/>
            </a:pPr>
            <a:r>
              <a:rPr lang="en-US" sz="2000" dirty="0">
                <a:solidFill>
                  <a:srgbClr val="000000"/>
                </a:solidFill>
              </a:rPr>
              <a:t> By relaxing, you stand less of a </a:t>
            </a:r>
          </a:p>
          <a:p>
            <a:pPr>
              <a:defRPr/>
            </a:pPr>
            <a:r>
              <a:rPr lang="en-US" sz="2000" dirty="0">
                <a:solidFill>
                  <a:srgbClr val="000000"/>
                </a:solidFill>
              </a:rPr>
              <a:t>      chance of developing depression. </a:t>
            </a:r>
          </a:p>
        </p:txBody>
      </p:sp>
      <p:sp>
        <p:nvSpPr>
          <p:cNvPr id="15364" name="TextBox 2"/>
          <p:cNvSpPr txBox="1">
            <a:spLocks noChangeArrowheads="1"/>
          </p:cNvSpPr>
          <p:nvPr/>
        </p:nvSpPr>
        <p:spPr bwMode="auto">
          <a:xfrm>
            <a:off x="1828800" y="304800"/>
            <a:ext cx="662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3200" b="1" dirty="0" smtClean="0">
                <a:solidFill>
                  <a:srgbClr val="CC0099"/>
                </a:solidFill>
                <a:effectLst>
                  <a:glow rad="228600">
                    <a:srgbClr val="727DE0">
                      <a:satMod val="175000"/>
                      <a:alpha val="40000"/>
                    </a:srgbClr>
                  </a:glow>
                </a:effectLst>
              </a:rPr>
              <a:t>Psychological Benefits of Relaxation</a:t>
            </a:r>
          </a:p>
        </p:txBody>
      </p:sp>
      <p:sp>
        <p:nvSpPr>
          <p:cNvPr id="15365" name="Rectangle 4"/>
          <p:cNvSpPr>
            <a:spLocks noChangeArrowheads="1"/>
          </p:cNvSpPr>
          <p:nvPr/>
        </p:nvSpPr>
        <p:spPr bwMode="auto">
          <a:xfrm>
            <a:off x="1257300" y="990600"/>
            <a:ext cx="7516813" cy="708025"/>
          </a:xfrm>
          <a:prstGeom prst="rect">
            <a:avLst/>
          </a:prstGeom>
          <a:solidFill>
            <a:schemeClr val="accent2">
              <a:lumMod val="40000"/>
              <a:lumOff val="60000"/>
            </a:schemeClr>
          </a:solidFill>
          <a:ln>
            <a:noFill/>
          </a:ln>
          <a:scene3d>
            <a:camera prst="orthographicFront"/>
            <a:lightRig rig="threePt" dir="t"/>
          </a:scene3d>
          <a:sp3d>
            <a:bevelT/>
          </a:sp3d>
        </p:spPr>
        <p:txBody>
          <a:bodyPr>
            <a:spAutoFit/>
          </a:bodyPr>
          <a:lstStyle/>
          <a:p>
            <a:pPr marL="342900" indent="-342900">
              <a:buFont typeface="Wingdings" pitchFamily="2" charset="2"/>
              <a:buChar char="q"/>
              <a:defRPr/>
            </a:pPr>
            <a:r>
              <a:rPr lang="en-US" sz="2000" dirty="0">
                <a:solidFill>
                  <a:srgbClr val="000000"/>
                </a:solidFill>
              </a:rPr>
              <a:t>Individuals who take time to relax often have a more pleasant personality.</a:t>
            </a:r>
          </a:p>
        </p:txBody>
      </p:sp>
      <p:sp>
        <p:nvSpPr>
          <p:cNvPr id="15366" name="Rectangle 5"/>
          <p:cNvSpPr>
            <a:spLocks noChangeArrowheads="1"/>
          </p:cNvSpPr>
          <p:nvPr/>
        </p:nvSpPr>
        <p:spPr bwMode="auto">
          <a:xfrm>
            <a:off x="4579938" y="2395538"/>
            <a:ext cx="2968625" cy="400050"/>
          </a:xfrm>
          <a:prstGeom prst="rect">
            <a:avLst/>
          </a:prstGeom>
          <a:solidFill>
            <a:schemeClr val="accent1">
              <a:lumMod val="40000"/>
              <a:lumOff val="60000"/>
            </a:schemeClr>
          </a:solidFill>
          <a:ln w="9525">
            <a:noFill/>
            <a:miter lim="800000"/>
            <a:headEnd/>
            <a:tailEnd/>
          </a:ln>
          <a:scene3d>
            <a:camera prst="orthographicFront"/>
            <a:lightRig rig="threePt" dir="t"/>
          </a:scene3d>
          <a:sp3d>
            <a:bevelT/>
          </a:sp3d>
        </p:spPr>
        <p:txBody>
          <a:bodyPr wrap="none">
            <a:spAutoFit/>
          </a:bodyPr>
          <a:lstStyle/>
          <a:p>
            <a:pPr marL="342900" indent="-342900">
              <a:buFont typeface="Wingdings" pitchFamily="2" charset="2"/>
              <a:buChar char="q"/>
              <a:defRPr/>
            </a:pPr>
            <a:r>
              <a:rPr lang="en-US" sz="2000" dirty="0">
                <a:solidFill>
                  <a:srgbClr val="000000"/>
                </a:solidFill>
              </a:rPr>
              <a:t>Increased concentration</a:t>
            </a:r>
          </a:p>
        </p:txBody>
      </p:sp>
      <p:sp>
        <p:nvSpPr>
          <p:cNvPr id="15367" name="Rectangle 6"/>
          <p:cNvSpPr>
            <a:spLocks noChangeArrowheads="1"/>
          </p:cNvSpPr>
          <p:nvPr/>
        </p:nvSpPr>
        <p:spPr bwMode="auto">
          <a:xfrm>
            <a:off x="1676400" y="1828800"/>
            <a:ext cx="7097713" cy="400050"/>
          </a:xfrm>
          <a:prstGeom prst="rect">
            <a:avLst/>
          </a:prstGeom>
          <a:solidFill>
            <a:schemeClr val="accent3">
              <a:lumMod val="75000"/>
            </a:schemeClr>
          </a:solidFill>
          <a:ln>
            <a:noFill/>
          </a:ln>
          <a:scene3d>
            <a:camera prst="orthographicFront"/>
            <a:lightRig rig="threePt" dir="t"/>
          </a:scene3d>
          <a:sp3d>
            <a:bevelT/>
          </a:sp3d>
        </p:spPr>
        <p:txBody>
          <a:bodyPr>
            <a:spAutoFit/>
          </a:bodyPr>
          <a:lstStyle/>
          <a:p>
            <a:pPr marL="342900" indent="-342900">
              <a:buFont typeface="Wingdings" pitchFamily="2" charset="2"/>
              <a:buChar char="q"/>
              <a:defRPr/>
            </a:pPr>
            <a:r>
              <a:rPr lang="en-US" sz="2000" dirty="0">
                <a:solidFill>
                  <a:srgbClr val="000000"/>
                </a:solidFill>
              </a:rPr>
              <a:t>Smoother emotions — less anger, crying, anxiety, frustration</a:t>
            </a:r>
          </a:p>
        </p:txBody>
      </p:sp>
      <p:sp>
        <p:nvSpPr>
          <p:cNvPr id="15370" name="Rectangle 9"/>
          <p:cNvSpPr>
            <a:spLocks noChangeArrowheads="1"/>
          </p:cNvSpPr>
          <p:nvPr/>
        </p:nvSpPr>
        <p:spPr bwMode="auto">
          <a:xfrm>
            <a:off x="3370263" y="6229350"/>
            <a:ext cx="2801937" cy="400050"/>
          </a:xfrm>
          <a:prstGeom prst="rect">
            <a:avLst/>
          </a:prstGeom>
          <a:solidFill>
            <a:schemeClr val="accent5">
              <a:lumMod val="90000"/>
            </a:schemeClr>
          </a:solidFill>
          <a:ln>
            <a:noFill/>
          </a:ln>
          <a:scene3d>
            <a:camera prst="orthographicFront"/>
            <a:lightRig rig="threePt" dir="t"/>
          </a:scene3d>
          <a:sp3d>
            <a:bevelT/>
          </a:sp3d>
        </p:spPr>
        <p:txBody>
          <a:bodyPr>
            <a:spAutoFit/>
          </a:bodyPr>
          <a:lstStyle/>
          <a:p>
            <a:pPr marL="342900" indent="-342900">
              <a:buFont typeface="Wingdings" pitchFamily="2" charset="2"/>
              <a:buChar char="q"/>
              <a:defRPr/>
            </a:pPr>
            <a:r>
              <a:rPr lang="en-US" sz="2000" dirty="0">
                <a:solidFill>
                  <a:srgbClr val="000000"/>
                </a:solidFill>
                <a:cs typeface="Times New Roman" pitchFamily="18" charset="0"/>
              </a:rPr>
              <a:t>Greater tolerance</a:t>
            </a:r>
            <a:endParaRPr lang="en-US" sz="2000" dirty="0">
              <a:solidFill>
                <a:srgbClr val="000000"/>
              </a:solidFill>
            </a:endParaRPr>
          </a:p>
        </p:txBody>
      </p:sp>
      <p:pic>
        <p:nvPicPr>
          <p:cNvPr id="13333" name="Picture 12" descr="http://t2.gstatic.com/images?q=tbn:ANd9GcSiIiDOZ7oUWXnGB6ZMYIYyAPH4QD076QTycRmgdOzyIDOnmdY9Yg">
            <a:hlinkClick r:id="rId3"/>
          </p:cNvPr>
          <p:cNvPicPr>
            <a:picLocks noChangeAspect="1" noChangeArrowheads="1"/>
          </p:cNvPicPr>
          <p:nvPr/>
        </p:nvPicPr>
        <p:blipFill>
          <a:blip r:embed="rId4"/>
          <a:srcRect/>
          <a:stretch>
            <a:fillRect/>
          </a:stretch>
        </p:blipFill>
        <p:spPr bwMode="auto">
          <a:xfrm>
            <a:off x="1336675" y="2395538"/>
            <a:ext cx="3082925" cy="2286000"/>
          </a:xfrm>
          <a:prstGeom prst="rect">
            <a:avLst/>
          </a:prstGeom>
          <a:noFill/>
          <a:ln w="9525">
            <a:noFill/>
            <a:miter lim="800000"/>
            <a:headEnd/>
            <a:tailEnd/>
          </a:ln>
        </p:spPr>
      </p:pic>
      <p:pic>
        <p:nvPicPr>
          <p:cNvPr id="13334" name="Picture 16" descr="http://3.bp.blogspot.com/-dGc1Ht18RUo/TWRToj3BpbI/AAAAAAAACnA/PbmfzdMMFHM/s1600/happiness.jpg">
            <a:hlinkClick r:id="rId5"/>
          </p:cNvPr>
          <p:cNvPicPr>
            <a:picLocks noChangeAspect="1" noChangeArrowheads="1"/>
          </p:cNvPicPr>
          <p:nvPr/>
        </p:nvPicPr>
        <p:blipFill>
          <a:blip r:embed="rId6"/>
          <a:srcRect/>
          <a:stretch>
            <a:fillRect/>
          </a:stretch>
        </p:blipFill>
        <p:spPr bwMode="auto">
          <a:xfrm>
            <a:off x="6324600" y="4572000"/>
            <a:ext cx="2705100" cy="2217738"/>
          </a:xfrm>
          <a:prstGeom prst="rect">
            <a:avLst/>
          </a:prstGeom>
          <a:noFill/>
          <a:ln w="9525">
            <a:noFill/>
            <a:miter lim="800000"/>
            <a:headEnd/>
            <a:tailEnd/>
          </a:ln>
        </p:spPr>
      </p:pic>
      <p:sp>
        <p:nvSpPr>
          <p:cNvPr id="2" name="TextBox 1"/>
          <p:cNvSpPr txBox="1"/>
          <p:nvPr/>
        </p:nvSpPr>
        <p:spPr>
          <a:xfrm>
            <a:off x="2095500" y="5681663"/>
            <a:ext cx="3162300" cy="400050"/>
          </a:xfrm>
          <a:prstGeom prst="rect">
            <a:avLst/>
          </a:prstGeom>
          <a:solidFill>
            <a:schemeClr val="accent6">
              <a:lumMod val="40000"/>
              <a:lumOff val="60000"/>
            </a:schemeClr>
          </a:solidFill>
          <a:scene3d>
            <a:camera prst="orthographicFront"/>
            <a:lightRig rig="threePt" dir="t"/>
          </a:scene3d>
          <a:sp3d>
            <a:bevelT/>
          </a:sp3d>
        </p:spPr>
        <p:txBody>
          <a:bodyPr>
            <a:spAutoFit/>
          </a:bodyPr>
          <a:lstStyle/>
          <a:p>
            <a:pPr marL="342900" indent="-342900">
              <a:buFont typeface="Wingdings" pitchFamily="2" charset="2"/>
              <a:buChar char="q"/>
              <a:defRPr/>
            </a:pPr>
            <a:r>
              <a:rPr lang="en-US" sz="2000" dirty="0">
                <a:solidFill>
                  <a:srgbClr val="000000"/>
                </a:solidFill>
              </a:rPr>
              <a:t>   Increase creativity</a:t>
            </a:r>
          </a:p>
        </p:txBody>
      </p:sp>
      <p:sp>
        <p:nvSpPr>
          <p:cNvPr id="15372" name="TextBox 3"/>
          <p:cNvSpPr txBox="1">
            <a:spLocks noChangeArrowheads="1"/>
          </p:cNvSpPr>
          <p:nvPr/>
        </p:nvSpPr>
        <p:spPr bwMode="auto">
          <a:xfrm>
            <a:off x="1428750" y="5060950"/>
            <a:ext cx="4495800" cy="400050"/>
          </a:xfrm>
          <a:prstGeom prst="rect">
            <a:avLst/>
          </a:prstGeom>
          <a:solidFill>
            <a:srgbClr val="66FFFF"/>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Wingdings" pitchFamily="2" charset="2"/>
              <a:buChar char="q"/>
              <a:defRPr/>
            </a:pPr>
            <a:r>
              <a:rPr lang="en-US" sz="2000" dirty="0" smtClean="0">
                <a:solidFill>
                  <a:srgbClr val="000000"/>
                </a:solidFill>
              </a:rPr>
              <a:t>Improved learning ability and memory</a:t>
            </a:r>
          </a:p>
        </p:txBody>
      </p:sp>
      <p:sp>
        <p:nvSpPr>
          <p:cNvPr id="3" name="Date Placeholder 2"/>
          <p:cNvSpPr>
            <a:spLocks noGrp="1"/>
          </p:cNvSpPr>
          <p:nvPr>
            <p:ph type="dt" sz="half" idx="10"/>
          </p:nvPr>
        </p:nvSpPr>
        <p:spPr/>
        <p:txBody>
          <a:bodyPr/>
          <a:lstStyle/>
          <a:p>
            <a:pPr>
              <a:defRPr/>
            </a:pPr>
            <a:fld id="{C13D0FE0-C61F-41D3-9650-D38172B94283}" type="datetime1">
              <a:rPr lang="en-US" smtClean="0"/>
              <a:t>3/22/2020</a:t>
            </a:fld>
            <a:endParaRPr lang="en-US"/>
          </a:p>
        </p:txBody>
      </p:sp>
      <p:sp>
        <p:nvSpPr>
          <p:cNvPr id="4" name="Footer Placeholder 3"/>
          <p:cNvSpPr>
            <a:spLocks noGrp="1"/>
          </p:cNvSpPr>
          <p:nvPr>
            <p:ph type="ftr" sz="quarter" idx="11"/>
          </p:nvPr>
        </p:nvSpPr>
        <p:spPr/>
        <p:txBody>
          <a:bodyPr/>
          <a:lstStyle/>
          <a:p>
            <a:pPr>
              <a:defRPr/>
            </a:pPr>
            <a:r>
              <a:rPr lang="en-US" smtClean="0"/>
              <a:t>Presentation by Dr Amina Muazzam</a:t>
            </a:r>
            <a:endParaRPr lang="en-US"/>
          </a:p>
        </p:txBody>
      </p:sp>
      <p:sp>
        <p:nvSpPr>
          <p:cNvPr id="5" name="Slide Number Placeholder 4"/>
          <p:cNvSpPr>
            <a:spLocks noGrp="1"/>
          </p:cNvSpPr>
          <p:nvPr>
            <p:ph type="sldNum" sz="quarter" idx="12"/>
          </p:nvPr>
        </p:nvSpPr>
        <p:spPr/>
        <p:txBody>
          <a:bodyPr/>
          <a:lstStyle/>
          <a:p>
            <a:pPr>
              <a:defRPr/>
            </a:pPr>
            <a:fld id="{6E96BE4B-5EBE-4167-B483-E0099B1F95E3}" type="slidenum">
              <a:rPr lang="en-US" smtClean="0"/>
              <a:pPr>
                <a:defRPr/>
              </a:pPr>
              <a:t>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wipe(down)">
                                      <p:cBhvr>
                                        <p:cTn id="7" dur="500"/>
                                        <p:tgtEl>
                                          <p:spTgt spid="15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3333"/>
                                        </p:tgtEl>
                                        <p:attrNameLst>
                                          <p:attrName>style.visibility</p:attrName>
                                        </p:attrNameLst>
                                      </p:cBhvr>
                                      <p:to>
                                        <p:strVal val="visible"/>
                                      </p:to>
                                    </p:set>
                                    <p:animEffect transition="in" filter="barn(inVertical)">
                                      <p:cBhvr>
                                        <p:cTn id="12" dur="500"/>
                                        <p:tgtEl>
                                          <p:spTgt spid="133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5367"/>
                                        </p:tgtEl>
                                        <p:attrNameLst>
                                          <p:attrName>style.visibility</p:attrName>
                                        </p:attrNameLst>
                                      </p:cBhvr>
                                      <p:to>
                                        <p:strVal val="visible"/>
                                      </p:to>
                                    </p:set>
                                    <p:animEffect transition="in" filter="wipe(down)">
                                      <p:cBhvr>
                                        <p:cTn id="17" dur="500"/>
                                        <p:tgtEl>
                                          <p:spTgt spid="1536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5366"/>
                                        </p:tgtEl>
                                        <p:attrNameLst>
                                          <p:attrName>style.visibility</p:attrName>
                                        </p:attrNameLst>
                                      </p:cBhvr>
                                      <p:to>
                                        <p:strVal val="visible"/>
                                      </p:to>
                                    </p:set>
                                    <p:animEffect transition="in" filter="wipe(down)">
                                      <p:cBhvr>
                                        <p:cTn id="22" dur="500"/>
                                        <p:tgtEl>
                                          <p:spTgt spid="1536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5363"/>
                                        </p:tgtEl>
                                        <p:attrNameLst>
                                          <p:attrName>style.visibility</p:attrName>
                                        </p:attrNameLst>
                                      </p:cBhvr>
                                      <p:to>
                                        <p:strVal val="visible"/>
                                      </p:to>
                                    </p:set>
                                    <p:animEffect transition="in" filter="wipe(down)">
                                      <p:cBhvr>
                                        <p:cTn id="27" dur="500"/>
                                        <p:tgtEl>
                                          <p:spTgt spid="1536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5362"/>
                                        </p:tgtEl>
                                        <p:attrNameLst>
                                          <p:attrName>style.visibility</p:attrName>
                                        </p:attrNameLst>
                                      </p:cBhvr>
                                      <p:to>
                                        <p:strVal val="visible"/>
                                      </p:to>
                                    </p:set>
                                    <p:animEffect transition="in" filter="wipe(down)">
                                      <p:cBhvr>
                                        <p:cTn id="32" dur="500"/>
                                        <p:tgtEl>
                                          <p:spTgt spid="153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5372"/>
                                        </p:tgtEl>
                                        <p:attrNameLst>
                                          <p:attrName>style.visibility</p:attrName>
                                        </p:attrNameLst>
                                      </p:cBhvr>
                                      <p:to>
                                        <p:strVal val="visible"/>
                                      </p:to>
                                    </p:set>
                                    <p:animEffect transition="in" filter="wipe(down)">
                                      <p:cBhvr>
                                        <p:cTn id="37" dur="500"/>
                                        <p:tgtEl>
                                          <p:spTgt spid="153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3334"/>
                                        </p:tgtEl>
                                        <p:attrNameLst>
                                          <p:attrName>style.visibility</p:attrName>
                                        </p:attrNameLst>
                                      </p:cBhvr>
                                      <p:to>
                                        <p:strVal val="visible"/>
                                      </p:to>
                                    </p:set>
                                    <p:animEffect transition="in" filter="wipe(down)">
                                      <p:cBhvr>
                                        <p:cTn id="47" dur="500"/>
                                        <p:tgtEl>
                                          <p:spTgt spid="1333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15370"/>
                                        </p:tgtEl>
                                        <p:attrNameLst>
                                          <p:attrName>style.visibility</p:attrName>
                                        </p:attrNameLst>
                                      </p:cBhvr>
                                      <p:to>
                                        <p:strVal val="visible"/>
                                      </p:to>
                                    </p:set>
                                    <p:animEffect transition="in" filter="wipe(down)">
                                      <p:cBhvr>
                                        <p:cTn id="52" dur="500"/>
                                        <p:tgtEl>
                                          <p:spTgt spid="15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a:srcRect/>
          <a:stretch>
            <a:fillRect/>
          </a:stretch>
        </p:blipFill>
        <p:spPr bwMode="auto">
          <a:xfrm>
            <a:off x="1219200" y="0"/>
            <a:ext cx="8001000" cy="6858000"/>
          </a:xfrm>
          <a:prstGeom prst="rect">
            <a:avLst/>
          </a:prstGeom>
          <a:noFill/>
          <a:ln w="12700" cap="sq">
            <a:noFill/>
            <a:miter lim="800000"/>
            <a:headEnd type="none" w="sm" len="sm"/>
            <a:tailEnd type="none" w="sm" len="sm"/>
          </a:ln>
          <a:effectLst/>
        </p:spPr>
      </p:pic>
      <p:sp>
        <p:nvSpPr>
          <p:cNvPr id="16387" name="TextBox 2"/>
          <p:cNvSpPr txBox="1">
            <a:spLocks noChangeArrowheads="1"/>
          </p:cNvSpPr>
          <p:nvPr/>
        </p:nvSpPr>
        <p:spPr bwMode="auto">
          <a:xfrm>
            <a:off x="2438400" y="1039813"/>
            <a:ext cx="5334000" cy="708025"/>
          </a:xfrm>
          <a:prstGeom prst="rect">
            <a:avLst/>
          </a:prstGeom>
          <a:noFill/>
          <a:ln w="9525">
            <a:noFill/>
            <a:miter lim="800000"/>
            <a:headEnd/>
            <a:tailEnd/>
          </a:ln>
        </p:spPr>
        <p:txBody>
          <a:bodyPr>
            <a:spAutoFit/>
          </a:bodyPr>
          <a:lstStyle/>
          <a:p>
            <a:r>
              <a:rPr lang="en-US" sz="4000" b="1">
                <a:solidFill>
                  <a:srgbClr val="CC0099"/>
                </a:solidFill>
              </a:rPr>
              <a:t>Relaxation Procedure</a:t>
            </a:r>
          </a:p>
        </p:txBody>
      </p:sp>
      <p:sp>
        <p:nvSpPr>
          <p:cNvPr id="2" name="Date Placeholder 1"/>
          <p:cNvSpPr>
            <a:spLocks noGrp="1"/>
          </p:cNvSpPr>
          <p:nvPr>
            <p:ph type="dt" sz="half" idx="10"/>
          </p:nvPr>
        </p:nvSpPr>
        <p:spPr/>
        <p:txBody>
          <a:bodyPr/>
          <a:lstStyle/>
          <a:p>
            <a:pPr>
              <a:defRPr/>
            </a:pPr>
            <a:fld id="{4C8DEB63-ABDC-4BB4-8338-195107113074}"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2895600" y="527050"/>
            <a:ext cx="396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3600" dirty="0" smtClean="0">
                <a:effectLst>
                  <a:glow rad="101600">
                    <a:schemeClr val="accent6">
                      <a:satMod val="175000"/>
                      <a:alpha val="40000"/>
                    </a:schemeClr>
                  </a:glow>
                </a:effectLst>
              </a:rPr>
              <a:t>Preliminary Steps</a:t>
            </a:r>
          </a:p>
        </p:txBody>
      </p:sp>
      <p:sp>
        <p:nvSpPr>
          <p:cNvPr id="17411" name="TextBox 2"/>
          <p:cNvSpPr txBox="1">
            <a:spLocks noChangeArrowheads="1"/>
          </p:cNvSpPr>
          <p:nvPr/>
        </p:nvSpPr>
        <p:spPr bwMode="auto">
          <a:xfrm>
            <a:off x="2057400" y="1531938"/>
            <a:ext cx="5943600" cy="954087"/>
          </a:xfrm>
          <a:prstGeom prst="rect">
            <a:avLst/>
          </a:prstGeom>
          <a:noFill/>
          <a:ln w="9525">
            <a:noFill/>
            <a:miter lim="800000"/>
            <a:headEnd/>
            <a:tailEnd/>
          </a:ln>
        </p:spPr>
        <p:txBody>
          <a:bodyPr>
            <a:spAutoFit/>
          </a:bodyPr>
          <a:lstStyle/>
          <a:p>
            <a:pPr marL="342900" indent="-342900">
              <a:buFont typeface="Wingdings" pitchFamily="2" charset="2"/>
              <a:buChar char="q"/>
            </a:pPr>
            <a:r>
              <a:rPr lang="en-US" sz="2800">
                <a:solidFill>
                  <a:srgbClr val="DEA900"/>
                </a:solidFill>
              </a:rPr>
              <a:t>Check that individual is suitable for relaxation response</a:t>
            </a:r>
          </a:p>
        </p:txBody>
      </p:sp>
      <p:sp>
        <p:nvSpPr>
          <p:cNvPr id="17412" name="TextBox 5"/>
          <p:cNvSpPr txBox="1">
            <a:spLocks noChangeArrowheads="1"/>
          </p:cNvSpPr>
          <p:nvPr/>
        </p:nvSpPr>
        <p:spPr bwMode="auto">
          <a:xfrm>
            <a:off x="2043113" y="2590800"/>
            <a:ext cx="5272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Wingdings" pitchFamily="2" charset="2"/>
              <a:buChar char="q"/>
              <a:defRPr/>
            </a:pPr>
            <a:r>
              <a:rPr lang="en-US" sz="2800" dirty="0" smtClean="0">
                <a:solidFill>
                  <a:schemeClr val="accent6">
                    <a:lumMod val="75000"/>
                  </a:schemeClr>
                </a:solidFill>
              </a:rPr>
              <a:t>Ensure conducive environment </a:t>
            </a:r>
          </a:p>
        </p:txBody>
      </p:sp>
      <p:sp>
        <p:nvSpPr>
          <p:cNvPr id="17413" name="TextBox 7"/>
          <p:cNvSpPr txBox="1">
            <a:spLocks noChangeArrowheads="1"/>
          </p:cNvSpPr>
          <p:nvPr/>
        </p:nvSpPr>
        <p:spPr bwMode="auto">
          <a:xfrm>
            <a:off x="2057400" y="3465513"/>
            <a:ext cx="5486400" cy="954087"/>
          </a:xfrm>
          <a:prstGeom prst="rect">
            <a:avLst/>
          </a:prstGeom>
          <a:noFill/>
          <a:ln w="9525">
            <a:noFill/>
            <a:miter lim="800000"/>
            <a:headEnd/>
            <a:tailEnd/>
          </a:ln>
        </p:spPr>
        <p:txBody>
          <a:bodyPr>
            <a:spAutoFit/>
          </a:bodyPr>
          <a:lstStyle/>
          <a:p>
            <a:pPr marL="342900" indent="-342900">
              <a:buFont typeface="Wingdings" pitchFamily="2" charset="2"/>
              <a:buChar char="q"/>
            </a:pPr>
            <a:r>
              <a:rPr lang="en-US" sz="2800">
                <a:solidFill>
                  <a:srgbClr val="FF0000"/>
                </a:solidFill>
              </a:rPr>
              <a:t>Ensure staff/caregiver support is available</a:t>
            </a:r>
          </a:p>
        </p:txBody>
      </p:sp>
      <p:sp>
        <p:nvSpPr>
          <p:cNvPr id="17414" name="TextBox 8"/>
          <p:cNvSpPr txBox="1">
            <a:spLocks noChangeArrowheads="1"/>
          </p:cNvSpPr>
          <p:nvPr/>
        </p:nvSpPr>
        <p:spPr bwMode="auto">
          <a:xfrm>
            <a:off x="2043113" y="4495800"/>
            <a:ext cx="5653087" cy="954088"/>
          </a:xfrm>
          <a:prstGeom prst="rect">
            <a:avLst/>
          </a:prstGeom>
          <a:noFill/>
          <a:ln w="9525">
            <a:noFill/>
            <a:miter lim="800000"/>
            <a:headEnd/>
            <a:tailEnd/>
          </a:ln>
        </p:spPr>
        <p:txBody>
          <a:bodyPr>
            <a:spAutoFit/>
          </a:bodyPr>
          <a:lstStyle/>
          <a:p>
            <a:pPr marL="342900" indent="-342900">
              <a:buFont typeface="Wingdings" pitchFamily="2" charset="2"/>
              <a:buChar char="q"/>
            </a:pPr>
            <a:r>
              <a:rPr lang="en-US" sz="2800">
                <a:solidFill>
                  <a:srgbClr val="990099"/>
                </a:solidFill>
              </a:rPr>
              <a:t>Gear the relaxation to the level of functioning</a:t>
            </a:r>
          </a:p>
        </p:txBody>
      </p:sp>
      <p:sp>
        <p:nvSpPr>
          <p:cNvPr id="2" name="Date Placeholder 1"/>
          <p:cNvSpPr>
            <a:spLocks noGrp="1"/>
          </p:cNvSpPr>
          <p:nvPr>
            <p:ph type="dt" sz="half" idx="10"/>
          </p:nvPr>
        </p:nvSpPr>
        <p:spPr/>
        <p:txBody>
          <a:bodyPr/>
          <a:lstStyle/>
          <a:p>
            <a:pPr>
              <a:defRPr/>
            </a:pPr>
            <a:fld id="{1CBFC419-BBD9-4BB7-8C20-BF2369949839}"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wipe(down)">
                                      <p:cBhvr>
                                        <p:cTn id="7" dur="500"/>
                                        <p:tgtEl>
                                          <p:spTgt spid="17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wipe(down)">
                                      <p:cBhvr>
                                        <p:cTn id="12" dur="500"/>
                                        <p:tgtEl>
                                          <p:spTgt spid="174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413"/>
                                        </p:tgtEl>
                                        <p:attrNameLst>
                                          <p:attrName>style.visibility</p:attrName>
                                        </p:attrNameLst>
                                      </p:cBhvr>
                                      <p:to>
                                        <p:strVal val="visible"/>
                                      </p:to>
                                    </p:set>
                                    <p:animEffect transition="in" filter="barn(inVertical)">
                                      <p:cBhvr>
                                        <p:cTn id="17" dur="500"/>
                                        <p:tgtEl>
                                          <p:spTgt spid="174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414"/>
                                        </p:tgtEl>
                                        <p:attrNameLst>
                                          <p:attrName>style.visibility</p:attrName>
                                        </p:attrNameLst>
                                      </p:cBhvr>
                                      <p:to>
                                        <p:strVal val="visible"/>
                                      </p:to>
                                    </p:set>
                                    <p:animEffect transition="in" filter="barn(inVertical)">
                                      <p:cBhvr>
                                        <p:cTn id="22"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7412" grpId="0"/>
      <p:bldP spid="17413" grpId="0"/>
      <p:bldP spid="174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1295400" y="1414463"/>
            <a:ext cx="8001000" cy="1938337"/>
          </a:xfrm>
          <a:prstGeom prst="rect">
            <a:avLst/>
          </a:prstGeom>
          <a:noFill/>
          <a:ln w="9525">
            <a:noFill/>
            <a:miter lim="800000"/>
            <a:headEnd/>
            <a:tailEnd/>
          </a:ln>
        </p:spPr>
        <p:txBody>
          <a:bodyPr>
            <a:spAutoFit/>
          </a:bodyPr>
          <a:lstStyle/>
          <a:p>
            <a:r>
              <a:rPr lang="en-US">
                <a:solidFill>
                  <a:srgbClr val="C00000"/>
                </a:solidFill>
              </a:rPr>
              <a:t> </a:t>
            </a:r>
          </a:p>
          <a:p>
            <a:r>
              <a:rPr lang="en-US">
                <a:solidFill>
                  <a:srgbClr val="C00000"/>
                </a:solidFill>
              </a:rPr>
              <a:t>1.  Sit in a comfortable chair with headrest. </a:t>
            </a:r>
          </a:p>
          <a:p>
            <a:r>
              <a:rPr lang="en-US">
                <a:solidFill>
                  <a:srgbClr val="C00000"/>
                </a:solidFill>
              </a:rPr>
              <a:t>2.  Let the chair support you and become comfortable. </a:t>
            </a:r>
          </a:p>
          <a:p>
            <a:r>
              <a:rPr lang="en-US">
                <a:solidFill>
                  <a:srgbClr val="C00000"/>
                </a:solidFill>
              </a:rPr>
              <a:t>3.  Take glasses (or contacts out); loosen clothing, no gum.</a:t>
            </a:r>
          </a:p>
          <a:p>
            <a:r>
              <a:rPr lang="en-US">
                <a:solidFill>
                  <a:srgbClr val="C00000"/>
                </a:solidFill>
              </a:rPr>
              <a:t>4.  Dim any strong sources of light, particularly on the eyes.  </a:t>
            </a:r>
          </a:p>
        </p:txBody>
      </p:sp>
      <p:sp>
        <p:nvSpPr>
          <p:cNvPr id="22531" name="Rectangle 2"/>
          <p:cNvSpPr>
            <a:spLocks noChangeArrowheads="1"/>
          </p:cNvSpPr>
          <p:nvPr/>
        </p:nvSpPr>
        <p:spPr bwMode="auto">
          <a:xfrm>
            <a:off x="2798763" y="695325"/>
            <a:ext cx="45164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200" dirty="0">
                <a:solidFill>
                  <a:schemeClr val="accent1">
                    <a:lumMod val="75000"/>
                  </a:schemeClr>
                </a:solidFill>
              </a:rPr>
              <a:t>Step 1: Preparing Yourself</a:t>
            </a:r>
          </a:p>
        </p:txBody>
      </p:sp>
      <p:pic>
        <p:nvPicPr>
          <p:cNvPr id="22533" name="Picture 5" descr="http://www.cnet.co.uk/i/c/blg/cat/ipad-tablets/chair-new-ipad-b.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3962400"/>
            <a:ext cx="6781800" cy="274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fld id="{04330687-F997-4F53-AE90-5CEF1F244F31}"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tgtEl>
                                          <p:spTgt spid="18434"/>
                                        </p:tgtEl>
                                        <p:attrNameLst>
                                          <p:attrName>ppt_w</p:attrName>
                                        </p:attrNameLst>
                                      </p:cBhvr>
                                      <p:tavLst>
                                        <p:tav tm="0">
                                          <p:val>
                                            <p:fltVal val="0"/>
                                          </p:val>
                                        </p:tav>
                                        <p:tav tm="100000">
                                          <p:val>
                                            <p:strVal val="#ppt_w"/>
                                          </p:val>
                                        </p:tav>
                                      </p:tavLst>
                                    </p:anim>
                                    <p:anim calcmode="lin" valueType="num">
                                      <p:cBhvr>
                                        <p:cTn id="8" dur="1000" fill="hold"/>
                                        <p:tgtEl>
                                          <p:spTgt spid="18434"/>
                                        </p:tgtEl>
                                        <p:attrNameLst>
                                          <p:attrName>ppt_h</p:attrName>
                                        </p:attrNameLst>
                                      </p:cBhvr>
                                      <p:tavLst>
                                        <p:tav tm="0">
                                          <p:val>
                                            <p:fltVal val="0"/>
                                          </p:val>
                                        </p:tav>
                                        <p:tav tm="100000">
                                          <p:val>
                                            <p:strVal val="#ppt_h"/>
                                          </p:val>
                                        </p:tav>
                                      </p:tavLst>
                                    </p:anim>
                                    <p:anim calcmode="lin" valueType="num">
                                      <p:cBhvr>
                                        <p:cTn id="9" dur="1000" fill="hold"/>
                                        <p:tgtEl>
                                          <p:spTgt spid="18434"/>
                                        </p:tgtEl>
                                        <p:attrNameLst>
                                          <p:attrName>style.rotation</p:attrName>
                                        </p:attrNameLst>
                                      </p:cBhvr>
                                      <p:tavLst>
                                        <p:tav tm="0">
                                          <p:val>
                                            <p:fltVal val="90"/>
                                          </p:val>
                                        </p:tav>
                                        <p:tav tm="100000">
                                          <p:val>
                                            <p:fltVal val="0"/>
                                          </p:val>
                                        </p:tav>
                                      </p:tavLst>
                                    </p:anim>
                                    <p:animEffect transition="in" filter="fade">
                                      <p:cBhvr>
                                        <p:cTn id="10" dur="1000"/>
                                        <p:tgtEl>
                                          <p:spTgt spid="1843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2533"/>
                                        </p:tgtEl>
                                        <p:attrNameLst>
                                          <p:attrName>style.visibility</p:attrName>
                                        </p:attrNameLst>
                                      </p:cBhvr>
                                      <p:to>
                                        <p:strVal val="visible"/>
                                      </p:to>
                                    </p:set>
                                    <p:animEffect transition="in" filter="wipe(down)">
                                      <p:cBhvr>
                                        <p:cTn id="15"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1371600" y="1447800"/>
            <a:ext cx="7600950" cy="2308225"/>
          </a:xfrm>
          <a:prstGeom prst="rect">
            <a:avLst/>
          </a:prstGeom>
          <a:noFill/>
          <a:ln w="9525">
            <a:noFill/>
            <a:miter lim="800000"/>
            <a:headEnd/>
            <a:tailEnd/>
          </a:ln>
        </p:spPr>
        <p:txBody>
          <a:bodyPr>
            <a:spAutoFit/>
          </a:bodyPr>
          <a:lstStyle/>
          <a:p>
            <a:r>
              <a:rPr lang="en-US">
                <a:solidFill>
                  <a:srgbClr val="CC0099"/>
                </a:solidFill>
              </a:rPr>
              <a:t>1.   Take several deep cleansing breaths</a:t>
            </a:r>
          </a:p>
          <a:p>
            <a:r>
              <a:rPr lang="en-US">
                <a:solidFill>
                  <a:srgbClr val="CC0099"/>
                </a:solidFill>
              </a:rPr>
              <a:t>2.   Allow your eyes to close and begin to focus your </a:t>
            </a:r>
          </a:p>
          <a:p>
            <a:r>
              <a:rPr lang="en-US">
                <a:solidFill>
                  <a:srgbClr val="CC0099"/>
                </a:solidFill>
              </a:rPr>
              <a:t>      attention within your body</a:t>
            </a:r>
          </a:p>
          <a:p>
            <a:r>
              <a:rPr lang="en-US">
                <a:solidFill>
                  <a:srgbClr val="CC0099"/>
                </a:solidFill>
              </a:rPr>
              <a:t>3.   Experience various subtle sensations or feelings in </a:t>
            </a:r>
          </a:p>
          <a:p>
            <a:r>
              <a:rPr lang="en-US">
                <a:solidFill>
                  <a:srgbClr val="CC0099"/>
                </a:solidFill>
              </a:rPr>
              <a:t>      various parts of your body that ordinarily you are </a:t>
            </a:r>
          </a:p>
          <a:p>
            <a:r>
              <a:rPr lang="en-US">
                <a:solidFill>
                  <a:srgbClr val="CC0099"/>
                </a:solidFill>
              </a:rPr>
              <a:t>      not aware of. </a:t>
            </a:r>
          </a:p>
        </p:txBody>
      </p:sp>
      <p:pic>
        <p:nvPicPr>
          <p:cNvPr id="19460" name="Picture 6" descr="http://t2.gstatic.com/images?q=tbn:ANd9GcRgPz8Wscqb-0Q4N_5zinBhI2cG-JbORdqT--g08ir-1YmoCM8f">
            <a:hlinkClick r:id="rId3"/>
          </p:cNvPr>
          <p:cNvPicPr>
            <a:picLocks noChangeAspect="1" noChangeArrowheads="1"/>
          </p:cNvPicPr>
          <p:nvPr/>
        </p:nvPicPr>
        <p:blipFill>
          <a:blip r:embed="rId4"/>
          <a:srcRect/>
          <a:stretch>
            <a:fillRect/>
          </a:stretch>
        </p:blipFill>
        <p:spPr bwMode="auto">
          <a:xfrm>
            <a:off x="6096000" y="3962400"/>
            <a:ext cx="2876550" cy="2724150"/>
          </a:xfrm>
          <a:prstGeom prst="rect">
            <a:avLst/>
          </a:prstGeom>
          <a:noFill/>
          <a:ln w="9525">
            <a:noFill/>
            <a:miter lim="800000"/>
            <a:headEnd/>
            <a:tailEnd/>
          </a:ln>
        </p:spPr>
      </p:pic>
      <p:sp>
        <p:nvSpPr>
          <p:cNvPr id="2" name="Rectangle 1"/>
          <p:cNvSpPr/>
          <p:nvPr/>
        </p:nvSpPr>
        <p:spPr>
          <a:xfrm>
            <a:off x="2581275" y="304800"/>
            <a:ext cx="5267325" cy="584200"/>
          </a:xfrm>
          <a:prstGeom prst="rect">
            <a:avLst/>
          </a:prstGeom>
        </p:spPr>
        <p:txBody>
          <a:bodyPr wrap="none">
            <a:spAutoFit/>
          </a:bodyPr>
          <a:lstStyle/>
          <a:p>
            <a:pPr>
              <a:defRPr/>
            </a:pPr>
            <a:r>
              <a:rPr lang="en-US" sz="3200" dirty="0">
                <a:solidFill>
                  <a:schemeClr val="accent1">
                    <a:lumMod val="75000"/>
                  </a:schemeClr>
                </a:solidFill>
              </a:rPr>
              <a:t>Step 2: Internalizing Attention </a:t>
            </a:r>
          </a:p>
        </p:txBody>
      </p:sp>
      <p:pic>
        <p:nvPicPr>
          <p:cNvPr id="19462" name="Picture 9"/>
          <p:cNvPicPr>
            <a:picLocks noChangeAspect="1" noChangeArrowheads="1"/>
          </p:cNvPicPr>
          <p:nvPr/>
        </p:nvPicPr>
        <p:blipFill>
          <a:blip r:embed="rId5"/>
          <a:srcRect/>
          <a:stretch>
            <a:fillRect/>
          </a:stretch>
        </p:blipFill>
        <p:spPr bwMode="auto">
          <a:xfrm>
            <a:off x="1676400" y="4265613"/>
            <a:ext cx="4038600" cy="2420937"/>
          </a:xfrm>
          <a:prstGeom prst="rect">
            <a:avLst/>
          </a:prstGeom>
          <a:noFill/>
          <a:ln w="12700" cap="sq">
            <a:noFill/>
            <a:miter lim="800000"/>
            <a:headEnd type="none" w="sm" len="sm"/>
            <a:tailEnd type="none" w="sm" len="sm"/>
          </a:ln>
          <a:effectLst/>
        </p:spPr>
      </p:pic>
      <p:sp>
        <p:nvSpPr>
          <p:cNvPr id="3" name="Date Placeholder 2"/>
          <p:cNvSpPr>
            <a:spLocks noGrp="1"/>
          </p:cNvSpPr>
          <p:nvPr>
            <p:ph type="dt" sz="half" idx="10"/>
          </p:nvPr>
        </p:nvSpPr>
        <p:spPr/>
        <p:txBody>
          <a:bodyPr/>
          <a:lstStyle/>
          <a:p>
            <a:pPr>
              <a:defRPr/>
            </a:pPr>
            <a:fld id="{5B3AF250-1E3E-4861-96F9-924262E62286}" type="datetime1">
              <a:rPr lang="en-US" smtClean="0"/>
              <a:t>3/22/2020</a:t>
            </a:fld>
            <a:endParaRPr lang="en-US"/>
          </a:p>
        </p:txBody>
      </p:sp>
      <p:sp>
        <p:nvSpPr>
          <p:cNvPr id="4" name="Footer Placeholder 3"/>
          <p:cNvSpPr>
            <a:spLocks noGrp="1"/>
          </p:cNvSpPr>
          <p:nvPr>
            <p:ph type="ftr" sz="quarter" idx="11"/>
          </p:nvPr>
        </p:nvSpPr>
        <p:spPr/>
        <p:txBody>
          <a:bodyPr/>
          <a:lstStyle/>
          <a:p>
            <a:pPr>
              <a:defRPr/>
            </a:pPr>
            <a:r>
              <a:rPr lang="en-US" smtClean="0"/>
              <a:t>Presentation by Dr Amina Muazzam</a:t>
            </a:r>
            <a:endParaRPr lang="en-US"/>
          </a:p>
        </p:txBody>
      </p:sp>
      <p:sp>
        <p:nvSpPr>
          <p:cNvPr id="5" name="Slide Number Placeholder 4"/>
          <p:cNvSpPr>
            <a:spLocks noGrp="1"/>
          </p:cNvSpPr>
          <p:nvPr>
            <p:ph type="sldNum" sz="quarter" idx="12"/>
          </p:nvPr>
        </p:nvSpPr>
        <p:spPr/>
        <p:txBody>
          <a:bodyPr/>
          <a:lstStyle/>
          <a:p>
            <a:pPr>
              <a:defRPr/>
            </a:pPr>
            <a:fld id="{6E96BE4B-5EBE-4167-B483-E0099B1F95E3}" type="slidenum">
              <a:rPr lang="en-US" smtClean="0"/>
              <a:pPr>
                <a:defRPr/>
              </a:pPr>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wipe(down)">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19462"/>
                                        </p:tgtEl>
                                        <p:attrNameLst>
                                          <p:attrName>style.visibility</p:attrName>
                                        </p:attrNameLst>
                                      </p:cBhvr>
                                      <p:to>
                                        <p:strVal val="visible"/>
                                      </p:to>
                                    </p:set>
                                    <p:animEffect transition="in" filter="circle(in)">
                                      <p:cBhvr>
                                        <p:cTn id="17" dur="20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1276350" y="1536700"/>
            <a:ext cx="7258050" cy="2308225"/>
          </a:xfrm>
          <a:prstGeom prst="rect">
            <a:avLst/>
          </a:prstGeom>
          <a:noFill/>
          <a:ln w="9525">
            <a:noFill/>
            <a:miter lim="800000"/>
            <a:headEnd/>
            <a:tailEnd/>
          </a:ln>
        </p:spPr>
        <p:txBody>
          <a:bodyPr>
            <a:spAutoFit/>
          </a:bodyPr>
          <a:lstStyle/>
          <a:p>
            <a:r>
              <a:rPr lang="en-US">
                <a:solidFill>
                  <a:srgbClr val="DEA900"/>
                </a:solidFill>
              </a:rPr>
              <a:t>1.   Turn your attention internally to your breathing.</a:t>
            </a:r>
          </a:p>
          <a:p>
            <a:r>
              <a:rPr lang="en-US">
                <a:solidFill>
                  <a:srgbClr val="DEA900"/>
                </a:solidFill>
              </a:rPr>
              <a:t>2.   Establish a slow, steady rhythm for breathing and</a:t>
            </a:r>
          </a:p>
          <a:p>
            <a:r>
              <a:rPr lang="en-US">
                <a:solidFill>
                  <a:srgbClr val="DEA900"/>
                </a:solidFill>
              </a:rPr>
              <a:t>      maintain it.</a:t>
            </a:r>
          </a:p>
          <a:p>
            <a:r>
              <a:rPr lang="en-US">
                <a:solidFill>
                  <a:srgbClr val="DEA900"/>
                </a:solidFill>
              </a:rPr>
              <a:t>3.   Experience this rhythm using a visual image, for </a:t>
            </a:r>
          </a:p>
          <a:p>
            <a:r>
              <a:rPr lang="en-US">
                <a:solidFill>
                  <a:srgbClr val="DEA900"/>
                </a:solidFill>
              </a:rPr>
              <a:t>      example, a light that glows brighter,  when you </a:t>
            </a:r>
          </a:p>
          <a:p>
            <a:r>
              <a:rPr lang="en-US">
                <a:solidFill>
                  <a:srgbClr val="DEA900"/>
                </a:solidFill>
              </a:rPr>
              <a:t>      inhale and that dims when you exhale.  </a:t>
            </a:r>
          </a:p>
        </p:txBody>
      </p:sp>
      <p:pic>
        <p:nvPicPr>
          <p:cNvPr id="24580" name="Picture 4" descr="http://www.cuhk.edu.hk/osa/scds/images/leaftlet/e/6eng.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712" y="4343400"/>
            <a:ext cx="2986088" cy="2362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584" name="Picture 8" descr="http://data.whicdn.com/images/35709918/BreathingOutLight_large.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b="7446"/>
          <a:stretch/>
        </p:blipFill>
        <p:spPr bwMode="auto">
          <a:xfrm>
            <a:off x="4937012" y="4214355"/>
            <a:ext cx="3733800" cy="26198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667000" y="533400"/>
            <a:ext cx="4540250" cy="584200"/>
          </a:xfrm>
          <a:prstGeom prst="rect">
            <a:avLst/>
          </a:prstGeom>
        </p:spPr>
        <p:txBody>
          <a:bodyPr wrap="none">
            <a:spAutoFit/>
          </a:bodyPr>
          <a:lstStyle/>
          <a:p>
            <a:pPr>
              <a:defRPr/>
            </a:pPr>
            <a:r>
              <a:rPr lang="en-US" sz="3200" dirty="0">
                <a:solidFill>
                  <a:schemeClr val="accent1">
                    <a:lumMod val="75000"/>
                  </a:schemeClr>
                </a:solidFill>
              </a:rPr>
              <a:t>Step 3: Regulating Breath </a:t>
            </a:r>
          </a:p>
        </p:txBody>
      </p:sp>
      <p:sp>
        <p:nvSpPr>
          <p:cNvPr id="3" name="Date Placeholder 2"/>
          <p:cNvSpPr>
            <a:spLocks noGrp="1"/>
          </p:cNvSpPr>
          <p:nvPr>
            <p:ph type="dt" sz="half" idx="10"/>
          </p:nvPr>
        </p:nvSpPr>
        <p:spPr/>
        <p:txBody>
          <a:bodyPr/>
          <a:lstStyle/>
          <a:p>
            <a:pPr>
              <a:defRPr/>
            </a:pPr>
            <a:fld id="{B18945AB-38F4-4998-A721-1C9D2C90D0C0}" type="datetime1">
              <a:rPr lang="en-US" smtClean="0"/>
              <a:t>3/22/2020</a:t>
            </a:fld>
            <a:endParaRPr lang="en-US"/>
          </a:p>
        </p:txBody>
      </p:sp>
      <p:sp>
        <p:nvSpPr>
          <p:cNvPr id="4" name="Footer Placeholder 3"/>
          <p:cNvSpPr>
            <a:spLocks noGrp="1"/>
          </p:cNvSpPr>
          <p:nvPr>
            <p:ph type="ftr" sz="quarter" idx="11"/>
          </p:nvPr>
        </p:nvSpPr>
        <p:spPr/>
        <p:txBody>
          <a:bodyPr/>
          <a:lstStyle/>
          <a:p>
            <a:pPr>
              <a:defRPr/>
            </a:pPr>
            <a:r>
              <a:rPr lang="en-US" smtClean="0"/>
              <a:t>Presentation by Dr Amina Muazzam</a:t>
            </a:r>
            <a:endParaRPr lang="en-US"/>
          </a:p>
        </p:txBody>
      </p:sp>
      <p:sp>
        <p:nvSpPr>
          <p:cNvPr id="5" name="Slide Number Placeholder 4"/>
          <p:cNvSpPr>
            <a:spLocks noGrp="1"/>
          </p:cNvSpPr>
          <p:nvPr>
            <p:ph type="sldNum" sz="quarter" idx="12"/>
          </p:nvPr>
        </p:nvSpPr>
        <p:spPr/>
        <p:txBody>
          <a:bodyPr/>
          <a:lstStyle/>
          <a:p>
            <a:pPr>
              <a:defRPr/>
            </a:pPr>
            <a:fld id="{6E96BE4B-5EBE-4167-B483-E0099B1F95E3}" type="slidenum">
              <a:rPr lang="en-US" smtClean="0"/>
              <a:pPr>
                <a:defRPr/>
              </a:pPr>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circle(in)">
                                      <p:cBhvr>
                                        <p:cTn id="7" dur="2000"/>
                                        <p:tgtEl>
                                          <p:spTgt spid="20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4580"/>
                                        </p:tgtEl>
                                        <p:attrNameLst>
                                          <p:attrName>style.visibility</p:attrName>
                                        </p:attrNameLst>
                                      </p:cBhvr>
                                      <p:to>
                                        <p:strVal val="visible"/>
                                      </p:to>
                                    </p:set>
                                    <p:animEffect transition="in" filter="wipe(down)">
                                      <p:cBhvr>
                                        <p:cTn id="12" dur="500"/>
                                        <p:tgtEl>
                                          <p:spTgt spid="245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24584"/>
                                        </p:tgtEl>
                                        <p:attrNameLst>
                                          <p:attrName>style.visibility</p:attrName>
                                        </p:attrNameLst>
                                      </p:cBhvr>
                                      <p:to>
                                        <p:strVal val="visible"/>
                                      </p:to>
                                    </p:set>
                                    <p:animEffect transition="in" filter="wheel(1)">
                                      <p:cBhvr>
                                        <p:cTn id="17" dur="2000"/>
                                        <p:tgtEl>
                                          <p:spTgt spid="24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1262063" y="1143000"/>
            <a:ext cx="7162800" cy="2678113"/>
          </a:xfrm>
          <a:prstGeom prst="rect">
            <a:avLst/>
          </a:prstGeom>
          <a:noFill/>
          <a:ln w="9525">
            <a:noFill/>
            <a:miter lim="800000"/>
            <a:headEnd/>
            <a:tailEnd/>
          </a:ln>
        </p:spPr>
        <p:txBody>
          <a:bodyPr>
            <a:spAutoFit/>
          </a:bodyPr>
          <a:lstStyle/>
          <a:p>
            <a:r>
              <a:rPr lang="en-US">
                <a:solidFill>
                  <a:srgbClr val="00B050"/>
                </a:solidFill>
              </a:rPr>
              <a:t> </a:t>
            </a:r>
          </a:p>
          <a:p>
            <a:r>
              <a:rPr lang="en-US">
                <a:solidFill>
                  <a:srgbClr val="00B050"/>
                </a:solidFill>
              </a:rPr>
              <a:t>1.     Sense throughout your body for any areas of</a:t>
            </a:r>
          </a:p>
          <a:p>
            <a:r>
              <a:rPr lang="en-US">
                <a:solidFill>
                  <a:srgbClr val="00B050"/>
                </a:solidFill>
              </a:rPr>
              <a:t>        tension, pressure, or discomfort.</a:t>
            </a:r>
          </a:p>
          <a:p>
            <a:r>
              <a:rPr lang="en-US">
                <a:solidFill>
                  <a:srgbClr val="00B050"/>
                </a:solidFill>
              </a:rPr>
              <a:t>2.     Focus your attention internally on each of these</a:t>
            </a:r>
          </a:p>
          <a:p>
            <a:r>
              <a:rPr lang="en-US">
                <a:solidFill>
                  <a:srgbClr val="00B050"/>
                </a:solidFill>
              </a:rPr>
              <a:t>        areas in turn.</a:t>
            </a:r>
          </a:p>
          <a:p>
            <a:r>
              <a:rPr lang="en-US">
                <a:solidFill>
                  <a:srgbClr val="00B050"/>
                </a:solidFill>
              </a:rPr>
              <a:t>3.     Feel/experience these areas more relaxed and</a:t>
            </a:r>
          </a:p>
          <a:p>
            <a:r>
              <a:rPr lang="en-US">
                <a:solidFill>
                  <a:srgbClr val="00B050"/>
                </a:solidFill>
              </a:rPr>
              <a:t>        visualize them as totally tension‐free.</a:t>
            </a:r>
          </a:p>
        </p:txBody>
      </p:sp>
      <p:pic>
        <p:nvPicPr>
          <p:cNvPr id="25606" name="Picture 6" descr="http://www.livewellwithmel.com/wp-content/uploads/2012/06/Progressive-Relaxation.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62400"/>
            <a:ext cx="7162800" cy="27287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843213" y="304800"/>
            <a:ext cx="4530725" cy="584200"/>
          </a:xfrm>
          <a:prstGeom prst="rect">
            <a:avLst/>
          </a:prstGeom>
        </p:spPr>
        <p:txBody>
          <a:bodyPr wrap="none">
            <a:spAutoFit/>
          </a:bodyPr>
          <a:lstStyle/>
          <a:p>
            <a:pPr>
              <a:defRPr/>
            </a:pPr>
            <a:r>
              <a:rPr lang="en-US" sz="3200" dirty="0">
                <a:solidFill>
                  <a:schemeClr val="accent1">
                    <a:lumMod val="75000"/>
                  </a:schemeClr>
                </a:solidFill>
              </a:rPr>
              <a:t>Step 4: Muscle Relaxation</a:t>
            </a:r>
          </a:p>
        </p:txBody>
      </p:sp>
      <p:sp>
        <p:nvSpPr>
          <p:cNvPr id="3" name="Date Placeholder 2"/>
          <p:cNvSpPr>
            <a:spLocks noGrp="1"/>
          </p:cNvSpPr>
          <p:nvPr>
            <p:ph type="dt" sz="half" idx="10"/>
          </p:nvPr>
        </p:nvSpPr>
        <p:spPr/>
        <p:txBody>
          <a:bodyPr/>
          <a:lstStyle/>
          <a:p>
            <a:pPr>
              <a:defRPr/>
            </a:pPr>
            <a:fld id="{6CC52273-107E-4CBA-8E98-8D2AF3F7818C}" type="datetime1">
              <a:rPr lang="en-US" smtClean="0"/>
              <a:t>3/22/2020</a:t>
            </a:fld>
            <a:endParaRPr lang="en-US"/>
          </a:p>
        </p:txBody>
      </p:sp>
      <p:sp>
        <p:nvSpPr>
          <p:cNvPr id="4" name="Footer Placeholder 3"/>
          <p:cNvSpPr>
            <a:spLocks noGrp="1"/>
          </p:cNvSpPr>
          <p:nvPr>
            <p:ph type="ftr" sz="quarter" idx="11"/>
          </p:nvPr>
        </p:nvSpPr>
        <p:spPr/>
        <p:txBody>
          <a:bodyPr/>
          <a:lstStyle/>
          <a:p>
            <a:pPr>
              <a:defRPr/>
            </a:pPr>
            <a:r>
              <a:rPr lang="en-US" smtClean="0"/>
              <a:t>Presentation by Dr Amina Muazzam</a:t>
            </a:r>
            <a:endParaRPr lang="en-US"/>
          </a:p>
        </p:txBody>
      </p:sp>
      <p:sp>
        <p:nvSpPr>
          <p:cNvPr id="5" name="Slide Number Placeholder 4"/>
          <p:cNvSpPr>
            <a:spLocks noGrp="1"/>
          </p:cNvSpPr>
          <p:nvPr>
            <p:ph type="sldNum" sz="quarter" idx="12"/>
          </p:nvPr>
        </p:nvSpPr>
        <p:spPr/>
        <p:txBody>
          <a:bodyPr/>
          <a:lstStyle/>
          <a:p>
            <a:pPr>
              <a:defRPr/>
            </a:pPr>
            <a:fld id="{6E96BE4B-5EBE-4167-B483-E0099B1F95E3}" type="slidenum">
              <a:rPr lang="en-US" smtClean="0"/>
              <a:pPr>
                <a:defRPr/>
              </a:pPr>
              <a:t>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circle(in)">
                                      <p:cBhvr>
                                        <p:cTn id="7" dur="20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5606"/>
                                        </p:tgtEl>
                                        <p:attrNameLst>
                                          <p:attrName>style.visibility</p:attrName>
                                        </p:attrNameLst>
                                      </p:cBhvr>
                                      <p:to>
                                        <p:strVal val="visible"/>
                                      </p:to>
                                    </p:set>
                                    <p:animEffect transition="in" filter="wipe(down)">
                                      <p:cBhvr>
                                        <p:cTn id="12"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ChangeArrowheads="1"/>
          </p:cNvSpPr>
          <p:nvPr/>
        </p:nvSpPr>
        <p:spPr bwMode="auto">
          <a:xfrm>
            <a:off x="1447800" y="2076450"/>
            <a:ext cx="3962400" cy="1200150"/>
          </a:xfrm>
          <a:prstGeom prst="rect">
            <a:avLst/>
          </a:prstGeom>
          <a:noFill/>
          <a:ln w="9525">
            <a:solidFill>
              <a:srgbClr val="00B050"/>
            </a:solidFill>
            <a:miter lim="800000"/>
            <a:headEnd/>
            <a:tailEnd/>
          </a:ln>
        </p:spPr>
        <p:txBody>
          <a:bodyPr>
            <a:spAutoFit/>
          </a:bodyPr>
          <a:lstStyle/>
          <a:p>
            <a:pPr algn="just"/>
            <a:r>
              <a:rPr lang="en-US">
                <a:solidFill>
                  <a:srgbClr val="FFC000"/>
                </a:solidFill>
              </a:rPr>
              <a:t>The word "relax" has its origin in the Latin word "relaxare" which means "to loosen". </a:t>
            </a:r>
          </a:p>
        </p:txBody>
      </p:sp>
      <p:sp>
        <p:nvSpPr>
          <p:cNvPr id="4099" name="Rectangle 2"/>
          <p:cNvSpPr>
            <a:spLocks noChangeArrowheads="1"/>
          </p:cNvSpPr>
          <p:nvPr/>
        </p:nvSpPr>
        <p:spPr bwMode="auto">
          <a:xfrm>
            <a:off x="3048000" y="381000"/>
            <a:ext cx="3714750" cy="584200"/>
          </a:xfrm>
          <a:prstGeom prst="rect">
            <a:avLst/>
          </a:prstGeom>
          <a:noFill/>
          <a:ln w="9525">
            <a:noFill/>
            <a:miter lim="800000"/>
            <a:headEnd/>
            <a:tailEnd/>
          </a:ln>
        </p:spPr>
        <p:txBody>
          <a:bodyPr wrap="none">
            <a:spAutoFit/>
          </a:bodyPr>
          <a:lstStyle/>
          <a:p>
            <a:r>
              <a:rPr lang="en-US" sz="3200" b="1">
                <a:solidFill>
                  <a:srgbClr val="00B050"/>
                </a:solidFill>
              </a:rPr>
              <a:t> What is relaxation?</a:t>
            </a:r>
            <a:endParaRPr lang="en-US" sz="3200">
              <a:solidFill>
                <a:srgbClr val="00B050"/>
              </a:solidFill>
            </a:endParaRPr>
          </a:p>
        </p:txBody>
      </p:sp>
      <p:sp>
        <p:nvSpPr>
          <p:cNvPr id="4100" name="Rectangle 3"/>
          <p:cNvSpPr>
            <a:spLocks noChangeArrowheads="1"/>
          </p:cNvSpPr>
          <p:nvPr/>
        </p:nvSpPr>
        <p:spPr bwMode="auto">
          <a:xfrm>
            <a:off x="1468438" y="4122738"/>
            <a:ext cx="7218362" cy="830262"/>
          </a:xfrm>
          <a:prstGeom prst="rect">
            <a:avLst/>
          </a:prstGeom>
          <a:noFill/>
          <a:ln w="9525">
            <a:solidFill>
              <a:srgbClr val="000000"/>
            </a:solidFill>
            <a:miter lim="800000"/>
            <a:headEnd/>
            <a:tailEnd/>
          </a:ln>
        </p:spPr>
        <p:txBody>
          <a:bodyPr>
            <a:spAutoFit/>
          </a:bodyPr>
          <a:lstStyle/>
          <a:p>
            <a:r>
              <a:rPr lang="en-US">
                <a:solidFill>
                  <a:srgbClr val="FF0000"/>
                </a:solidFill>
              </a:rPr>
              <a:t>a state of mind in which stressors, negative self-talk, and other worries are eliminated from the mind.</a:t>
            </a:r>
          </a:p>
        </p:txBody>
      </p:sp>
      <p:sp>
        <p:nvSpPr>
          <p:cNvPr id="4101" name="Rectangle 4"/>
          <p:cNvSpPr>
            <a:spLocks noChangeArrowheads="1"/>
          </p:cNvSpPr>
          <p:nvPr/>
        </p:nvSpPr>
        <p:spPr bwMode="auto">
          <a:xfrm>
            <a:off x="2057400" y="5135563"/>
            <a:ext cx="6151563" cy="15700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defRPr/>
            </a:pPr>
            <a:r>
              <a:rPr lang="en-US" u="sng" dirty="0">
                <a:solidFill>
                  <a:schemeClr val="accent1">
                    <a:lumMod val="50000"/>
                  </a:schemeClr>
                </a:solidFill>
              </a:rPr>
              <a:t>In psychology, relaxation is the emotional state of low tension, in which there is an absence of arousal that could come from sources such as anger, anxiety, or fear.</a:t>
            </a:r>
          </a:p>
        </p:txBody>
      </p:sp>
      <p:pic>
        <p:nvPicPr>
          <p:cNvPr id="4102" name="Picture 7" descr="how-does-autogenic-training-work"/>
          <p:cNvPicPr>
            <a:picLocks noChangeAspect="1" noChangeArrowheads="1"/>
          </p:cNvPicPr>
          <p:nvPr/>
        </p:nvPicPr>
        <p:blipFill>
          <a:blip r:embed="rId3"/>
          <a:srcRect/>
          <a:stretch>
            <a:fillRect/>
          </a:stretch>
        </p:blipFill>
        <p:spPr bwMode="auto">
          <a:xfrm>
            <a:off x="5867400" y="1196975"/>
            <a:ext cx="2971800" cy="2773363"/>
          </a:xfrm>
          <a:prstGeom prst="rect">
            <a:avLst/>
          </a:prstGeom>
          <a:noFill/>
          <a:ln w="9525">
            <a:noFill/>
            <a:miter lim="800000"/>
            <a:headEnd/>
            <a:tailEnd/>
          </a:ln>
        </p:spPr>
      </p:pic>
      <p:sp>
        <p:nvSpPr>
          <p:cNvPr id="2" name="Date Placeholder 1"/>
          <p:cNvSpPr>
            <a:spLocks noGrp="1"/>
          </p:cNvSpPr>
          <p:nvPr>
            <p:ph type="dt" sz="half" idx="10"/>
          </p:nvPr>
        </p:nvSpPr>
        <p:spPr/>
        <p:txBody>
          <a:bodyPr/>
          <a:lstStyle/>
          <a:p>
            <a:pPr>
              <a:defRPr/>
            </a:pPr>
            <a:fld id="{E26F7980-5340-4848-B4F1-1A7CAC425E75}"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4102"/>
                                        </p:tgtEl>
                                        <p:attrNameLst>
                                          <p:attrName>style.visibility</p:attrName>
                                        </p:attrNameLst>
                                      </p:cBhvr>
                                      <p:to>
                                        <p:strVal val="visible"/>
                                      </p:to>
                                    </p:set>
                                    <p:animEffect transition="in" filter="barn(inVertical)">
                                      <p:cBhvr>
                                        <p:cTn id="14" dur="500"/>
                                        <p:tgtEl>
                                          <p:spTgt spid="410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wheel(1)">
                                      <p:cBhvr>
                                        <p:cTn id="19" dur="2000"/>
                                        <p:tgtEl>
                                          <p:spTgt spid="410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wheel(1)">
                                      <p:cBhvr>
                                        <p:cTn id="24" dur="2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p:bldP spid="4100" grpId="0" animBg="1"/>
      <p:bldP spid="410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1447800" y="1295400"/>
            <a:ext cx="7467600" cy="2678113"/>
          </a:xfrm>
          <a:prstGeom prst="rect">
            <a:avLst/>
          </a:prstGeom>
          <a:noFill/>
          <a:ln w="9525">
            <a:noFill/>
            <a:miter lim="800000"/>
            <a:headEnd/>
            <a:tailEnd/>
          </a:ln>
        </p:spPr>
        <p:txBody>
          <a:bodyPr>
            <a:spAutoFit/>
          </a:bodyPr>
          <a:lstStyle/>
          <a:p>
            <a:r>
              <a:rPr lang="en-US">
                <a:solidFill>
                  <a:srgbClr val="00B0F0"/>
                </a:solidFill>
              </a:rPr>
              <a:t> </a:t>
            </a:r>
          </a:p>
          <a:p>
            <a:r>
              <a:rPr lang="en-US">
                <a:solidFill>
                  <a:srgbClr val="00B0F0"/>
                </a:solidFill>
              </a:rPr>
              <a:t>1.   Visualize yourself in a relaxed environment using</a:t>
            </a:r>
          </a:p>
          <a:p>
            <a:r>
              <a:rPr lang="en-US">
                <a:solidFill>
                  <a:srgbClr val="00B0F0"/>
                </a:solidFill>
              </a:rPr>
              <a:t>       your own relation imager.  </a:t>
            </a:r>
          </a:p>
          <a:p>
            <a:r>
              <a:rPr lang="en-US">
                <a:solidFill>
                  <a:srgbClr val="00B0F0"/>
                </a:solidFill>
              </a:rPr>
              <a:t> 2.  Experience total sensory involvement in that relaxed</a:t>
            </a:r>
          </a:p>
          <a:p>
            <a:r>
              <a:rPr lang="en-US">
                <a:solidFill>
                  <a:srgbClr val="00B0F0"/>
                </a:solidFill>
              </a:rPr>
              <a:t>      environment, for example, sight,  sounds, smells,</a:t>
            </a:r>
          </a:p>
          <a:p>
            <a:r>
              <a:rPr lang="en-US">
                <a:solidFill>
                  <a:srgbClr val="00B0F0"/>
                </a:solidFill>
              </a:rPr>
              <a:t>      tactile sensations and feelings.</a:t>
            </a:r>
          </a:p>
          <a:p>
            <a:r>
              <a:rPr lang="en-US">
                <a:solidFill>
                  <a:srgbClr val="00B0F0"/>
                </a:solidFill>
              </a:rPr>
              <a:t> </a:t>
            </a:r>
          </a:p>
        </p:txBody>
      </p:sp>
      <p:pic>
        <p:nvPicPr>
          <p:cNvPr id="22531" name="Picture 11"/>
          <p:cNvPicPr>
            <a:picLocks noChangeAspect="1" noChangeArrowheads="1"/>
          </p:cNvPicPr>
          <p:nvPr/>
        </p:nvPicPr>
        <p:blipFill>
          <a:blip r:embed="rId2"/>
          <a:srcRect/>
          <a:stretch>
            <a:fillRect/>
          </a:stretch>
        </p:blipFill>
        <p:spPr bwMode="auto">
          <a:xfrm>
            <a:off x="1600200" y="3962400"/>
            <a:ext cx="7162800" cy="2678113"/>
          </a:xfrm>
          <a:prstGeom prst="rect">
            <a:avLst/>
          </a:prstGeom>
          <a:noFill/>
          <a:ln w="12700" cap="sq">
            <a:noFill/>
            <a:miter lim="800000"/>
            <a:headEnd type="none" w="sm" len="sm"/>
            <a:tailEnd type="none" w="sm" len="sm"/>
          </a:ln>
          <a:effectLst/>
        </p:spPr>
      </p:pic>
      <p:sp>
        <p:nvSpPr>
          <p:cNvPr id="5" name="Rectangle 4"/>
          <p:cNvSpPr/>
          <p:nvPr/>
        </p:nvSpPr>
        <p:spPr>
          <a:xfrm>
            <a:off x="2527300" y="398463"/>
            <a:ext cx="4981575" cy="584200"/>
          </a:xfrm>
          <a:prstGeom prst="rect">
            <a:avLst/>
          </a:prstGeom>
        </p:spPr>
        <p:txBody>
          <a:bodyPr wrap="none">
            <a:spAutoFit/>
          </a:bodyPr>
          <a:lstStyle/>
          <a:p>
            <a:pPr>
              <a:defRPr/>
            </a:pPr>
            <a:r>
              <a:rPr lang="en-US" sz="3200" dirty="0">
                <a:solidFill>
                  <a:schemeClr val="accent1">
                    <a:lumMod val="75000"/>
                  </a:schemeClr>
                </a:solidFill>
              </a:rPr>
              <a:t>Step 5: Imagery Involvement</a:t>
            </a:r>
          </a:p>
        </p:txBody>
      </p:sp>
      <p:sp>
        <p:nvSpPr>
          <p:cNvPr id="2" name="Date Placeholder 1"/>
          <p:cNvSpPr>
            <a:spLocks noGrp="1"/>
          </p:cNvSpPr>
          <p:nvPr>
            <p:ph type="dt" sz="half" idx="10"/>
          </p:nvPr>
        </p:nvSpPr>
        <p:spPr/>
        <p:txBody>
          <a:bodyPr/>
          <a:lstStyle/>
          <a:p>
            <a:pPr>
              <a:defRPr/>
            </a:pPr>
            <a:fld id="{00796D54-6005-4919-A038-C25FEA297F2C}"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fade">
                                      <p:cBhvr>
                                        <p:cTn id="12" dur="1000"/>
                                        <p:tgtEl>
                                          <p:spTgt spid="22531"/>
                                        </p:tgtEl>
                                      </p:cBhvr>
                                    </p:animEffect>
                                    <p:anim calcmode="lin" valueType="num">
                                      <p:cBhvr>
                                        <p:cTn id="13" dur="1000" fill="hold"/>
                                        <p:tgtEl>
                                          <p:spTgt spid="22531"/>
                                        </p:tgtEl>
                                        <p:attrNameLst>
                                          <p:attrName>ppt_x</p:attrName>
                                        </p:attrNameLst>
                                      </p:cBhvr>
                                      <p:tavLst>
                                        <p:tav tm="0">
                                          <p:val>
                                            <p:strVal val="#ppt_x"/>
                                          </p:val>
                                        </p:tav>
                                        <p:tav tm="100000">
                                          <p:val>
                                            <p:strVal val="#ppt_x"/>
                                          </p:val>
                                        </p:tav>
                                      </p:tavLst>
                                    </p:anim>
                                    <p:anim calcmode="lin" valueType="num">
                                      <p:cBhvr>
                                        <p:cTn id="14" dur="1000" fill="hold"/>
                                        <p:tgtEl>
                                          <p:spTgt spid="225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1447800" y="1371600"/>
            <a:ext cx="7315200" cy="2678113"/>
          </a:xfrm>
          <a:prstGeom prst="rect">
            <a:avLst/>
          </a:prstGeom>
          <a:noFill/>
          <a:ln w="9525">
            <a:noFill/>
            <a:miter lim="800000"/>
            <a:headEnd/>
            <a:tailEnd/>
          </a:ln>
        </p:spPr>
        <p:txBody>
          <a:bodyPr>
            <a:spAutoFit/>
          </a:bodyPr>
          <a:lstStyle/>
          <a:p>
            <a:r>
              <a:rPr lang="en-US">
                <a:solidFill>
                  <a:srgbClr val="990099"/>
                </a:solidFill>
              </a:rPr>
              <a:t> </a:t>
            </a:r>
          </a:p>
          <a:p>
            <a:r>
              <a:rPr lang="en-US">
                <a:solidFill>
                  <a:srgbClr val="990099"/>
                </a:solidFill>
              </a:rPr>
              <a:t>1.  Visualize yourself at the bottom of five steps ready</a:t>
            </a:r>
          </a:p>
          <a:p>
            <a:r>
              <a:rPr lang="en-US">
                <a:solidFill>
                  <a:srgbClr val="990099"/>
                </a:solidFill>
              </a:rPr>
              <a:t>     to climb to the top.</a:t>
            </a:r>
          </a:p>
          <a:p>
            <a:r>
              <a:rPr lang="en-US">
                <a:solidFill>
                  <a:srgbClr val="990099"/>
                </a:solidFill>
              </a:rPr>
              <a:t>2.  Count slowly to yourself from 1 to 5 as you climb</a:t>
            </a:r>
          </a:p>
          <a:p>
            <a:r>
              <a:rPr lang="en-US">
                <a:solidFill>
                  <a:srgbClr val="990099"/>
                </a:solidFill>
              </a:rPr>
              <a:t>     each step.</a:t>
            </a:r>
          </a:p>
          <a:p>
            <a:r>
              <a:rPr lang="en-US">
                <a:solidFill>
                  <a:srgbClr val="990099"/>
                </a:solidFill>
              </a:rPr>
              <a:t>3.  While pausing at each step, give yourself positive</a:t>
            </a:r>
          </a:p>
          <a:p>
            <a:r>
              <a:rPr lang="en-US">
                <a:solidFill>
                  <a:srgbClr val="990099"/>
                </a:solidFill>
              </a:rPr>
              <a:t>     suggestions. </a:t>
            </a:r>
          </a:p>
        </p:txBody>
      </p:sp>
      <p:pic>
        <p:nvPicPr>
          <p:cNvPr id="23555" name="Picture 6" descr="http://www.ri.net/schools/Foster/PTG/alertness.jpg">
            <a:hlinkClick r:id="rId3"/>
          </p:cNvPr>
          <p:cNvPicPr>
            <a:picLocks noChangeAspect="1" noChangeArrowheads="1"/>
          </p:cNvPicPr>
          <p:nvPr/>
        </p:nvPicPr>
        <p:blipFill>
          <a:blip r:embed="rId4"/>
          <a:srcRect/>
          <a:stretch>
            <a:fillRect/>
          </a:stretch>
        </p:blipFill>
        <p:spPr bwMode="auto">
          <a:xfrm>
            <a:off x="2359025" y="4495800"/>
            <a:ext cx="5619750" cy="2038350"/>
          </a:xfrm>
          <a:prstGeom prst="rect">
            <a:avLst/>
          </a:prstGeom>
          <a:noFill/>
          <a:ln w="9525">
            <a:noFill/>
            <a:miter lim="800000"/>
            <a:headEnd/>
            <a:tailEnd/>
          </a:ln>
        </p:spPr>
      </p:pic>
      <p:sp>
        <p:nvSpPr>
          <p:cNvPr id="2" name="Rectangle 1"/>
          <p:cNvSpPr/>
          <p:nvPr/>
        </p:nvSpPr>
        <p:spPr>
          <a:xfrm>
            <a:off x="2359025" y="381000"/>
            <a:ext cx="5895975" cy="584200"/>
          </a:xfrm>
          <a:prstGeom prst="rect">
            <a:avLst/>
          </a:prstGeom>
        </p:spPr>
        <p:txBody>
          <a:bodyPr wrap="none">
            <a:spAutoFit/>
          </a:bodyPr>
          <a:lstStyle/>
          <a:p>
            <a:pPr>
              <a:defRPr/>
            </a:pPr>
            <a:r>
              <a:rPr lang="en-US" sz="3200" dirty="0">
                <a:solidFill>
                  <a:schemeClr val="accent1">
                    <a:lumMod val="75000"/>
                  </a:schemeClr>
                </a:solidFill>
              </a:rPr>
              <a:t>Step 6: Returning to Full Alertness</a:t>
            </a:r>
          </a:p>
        </p:txBody>
      </p:sp>
      <p:sp>
        <p:nvSpPr>
          <p:cNvPr id="3" name="Date Placeholder 2"/>
          <p:cNvSpPr>
            <a:spLocks noGrp="1"/>
          </p:cNvSpPr>
          <p:nvPr>
            <p:ph type="dt" sz="half" idx="10"/>
          </p:nvPr>
        </p:nvSpPr>
        <p:spPr/>
        <p:txBody>
          <a:bodyPr/>
          <a:lstStyle/>
          <a:p>
            <a:pPr>
              <a:defRPr/>
            </a:pPr>
            <a:fld id="{AFD91E2E-15A8-4DD4-A2AF-C3929C3AB64A}" type="datetime1">
              <a:rPr lang="en-US" smtClean="0"/>
              <a:t>3/22/2020</a:t>
            </a:fld>
            <a:endParaRPr lang="en-US"/>
          </a:p>
        </p:txBody>
      </p:sp>
      <p:sp>
        <p:nvSpPr>
          <p:cNvPr id="4" name="Footer Placeholder 3"/>
          <p:cNvSpPr>
            <a:spLocks noGrp="1"/>
          </p:cNvSpPr>
          <p:nvPr>
            <p:ph type="ftr" sz="quarter" idx="11"/>
          </p:nvPr>
        </p:nvSpPr>
        <p:spPr/>
        <p:txBody>
          <a:bodyPr/>
          <a:lstStyle/>
          <a:p>
            <a:pPr>
              <a:defRPr/>
            </a:pPr>
            <a:r>
              <a:rPr lang="en-US" smtClean="0"/>
              <a:t>Presentation by Dr Amina Muazzam</a:t>
            </a:r>
            <a:endParaRPr lang="en-US"/>
          </a:p>
        </p:txBody>
      </p:sp>
      <p:sp>
        <p:nvSpPr>
          <p:cNvPr id="5" name="Slide Number Placeholder 4"/>
          <p:cNvSpPr>
            <a:spLocks noGrp="1"/>
          </p:cNvSpPr>
          <p:nvPr>
            <p:ph type="sldNum" sz="quarter" idx="12"/>
          </p:nvPr>
        </p:nvSpPr>
        <p:spPr/>
        <p:txBody>
          <a:bodyPr/>
          <a:lstStyle/>
          <a:p>
            <a:pPr>
              <a:defRPr/>
            </a:pPr>
            <a:fld id="{6E96BE4B-5EBE-4167-B483-E0099B1F95E3}" type="slidenum">
              <a:rPr lang="en-US" smtClean="0"/>
              <a:pPr>
                <a:defRPr/>
              </a:pPr>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2743200" y="381000"/>
            <a:ext cx="525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3200" dirty="0" smtClean="0">
                <a:solidFill>
                  <a:srgbClr val="D54F41"/>
                </a:solidFill>
                <a:effectLst>
                  <a:glow rad="63500">
                    <a:srgbClr val="BCBFED">
                      <a:satMod val="175000"/>
                      <a:alpha val="40000"/>
                    </a:srgbClr>
                  </a:glow>
                </a:effectLst>
              </a:rPr>
              <a:t>How To learn Relaxation</a:t>
            </a:r>
          </a:p>
        </p:txBody>
      </p:sp>
      <p:sp>
        <p:nvSpPr>
          <p:cNvPr id="24579" name="Rectangle 2"/>
          <p:cNvSpPr>
            <a:spLocks noChangeArrowheads="1"/>
          </p:cNvSpPr>
          <p:nvPr/>
        </p:nvSpPr>
        <p:spPr bwMode="auto">
          <a:xfrm>
            <a:off x="1447800" y="1200150"/>
            <a:ext cx="4876800" cy="400050"/>
          </a:xfrm>
          <a:prstGeom prst="rect">
            <a:avLst/>
          </a:prstGeom>
          <a:noFill/>
          <a:ln w="9525">
            <a:noFill/>
            <a:miter lim="800000"/>
            <a:headEnd/>
            <a:tailEnd/>
          </a:ln>
        </p:spPr>
        <p:txBody>
          <a:bodyPr>
            <a:spAutoFit/>
          </a:bodyPr>
          <a:lstStyle/>
          <a:p>
            <a:r>
              <a:rPr lang="en-US" sz="2000">
                <a:solidFill>
                  <a:srgbClr val="3C3837"/>
                </a:solidFill>
                <a:ea typeface="Calibri" pitchFamily="34" charset="0"/>
                <a:cs typeface="Times New Roman" pitchFamily="18" charset="0"/>
              </a:rPr>
              <a:t>Relaxation is a skill.</a:t>
            </a:r>
            <a:endParaRPr lang="en-US" sz="2000">
              <a:solidFill>
                <a:srgbClr val="000000"/>
              </a:solidFill>
              <a:ea typeface="Calibri" pitchFamily="34" charset="0"/>
              <a:cs typeface="Times New Roman" pitchFamily="18" charset="0"/>
            </a:endParaRPr>
          </a:p>
        </p:txBody>
      </p:sp>
      <p:sp>
        <p:nvSpPr>
          <p:cNvPr id="24580" name="Rectangle 3"/>
          <p:cNvSpPr>
            <a:spLocks noChangeArrowheads="1"/>
          </p:cNvSpPr>
          <p:nvPr/>
        </p:nvSpPr>
        <p:spPr bwMode="auto">
          <a:xfrm>
            <a:off x="1219200" y="1697038"/>
            <a:ext cx="5715000" cy="646112"/>
          </a:xfrm>
          <a:prstGeom prst="rect">
            <a:avLst/>
          </a:prstGeom>
          <a:noFill/>
          <a:ln w="9525">
            <a:noFill/>
            <a:miter lim="800000"/>
            <a:headEnd/>
            <a:tailEnd/>
          </a:ln>
        </p:spPr>
        <p:txBody>
          <a:bodyPr>
            <a:spAutoFit/>
          </a:bodyPr>
          <a:lstStyle/>
          <a:p>
            <a:r>
              <a:rPr lang="en-US" sz="1800">
                <a:solidFill>
                  <a:srgbClr val="3C3837"/>
                </a:solidFill>
                <a:latin typeface="Georgia" pitchFamily="18" charset="0"/>
                <a:ea typeface="Calibri" pitchFamily="34" charset="0"/>
                <a:cs typeface="Times New Roman" pitchFamily="18" charset="0"/>
              </a:rPr>
              <a:t>    Each person has the ability to learn how to relax,</a:t>
            </a:r>
          </a:p>
          <a:p>
            <a:r>
              <a:rPr lang="en-US" sz="1800">
                <a:solidFill>
                  <a:srgbClr val="3C3837"/>
                </a:solidFill>
                <a:latin typeface="Georgia" pitchFamily="18" charset="0"/>
                <a:ea typeface="Calibri" pitchFamily="34" charset="0"/>
                <a:cs typeface="Times New Roman" pitchFamily="18" charset="0"/>
              </a:rPr>
              <a:t>    but not everyone will relax the same way.</a:t>
            </a:r>
            <a:endParaRPr lang="en-US" sz="1800">
              <a:solidFill>
                <a:srgbClr val="000000"/>
              </a:solidFill>
              <a:ea typeface="Calibri" pitchFamily="34" charset="0"/>
              <a:cs typeface="Times New Roman" pitchFamily="18" charset="0"/>
            </a:endParaRPr>
          </a:p>
        </p:txBody>
      </p:sp>
      <p:sp>
        <p:nvSpPr>
          <p:cNvPr id="24581" name="Rectangle 4"/>
          <p:cNvSpPr>
            <a:spLocks noChangeArrowheads="1"/>
          </p:cNvSpPr>
          <p:nvPr/>
        </p:nvSpPr>
        <p:spPr bwMode="auto">
          <a:xfrm>
            <a:off x="1447800" y="2514600"/>
            <a:ext cx="7086600" cy="1016000"/>
          </a:xfrm>
          <a:prstGeom prst="rect">
            <a:avLst/>
          </a:prstGeom>
          <a:noFill/>
          <a:ln w="9525">
            <a:noFill/>
            <a:miter lim="800000"/>
            <a:headEnd/>
            <a:tailEnd/>
          </a:ln>
        </p:spPr>
        <p:txBody>
          <a:bodyPr>
            <a:spAutoFit/>
          </a:bodyPr>
          <a:lstStyle/>
          <a:p>
            <a:r>
              <a:rPr lang="en-AU" sz="2000">
                <a:solidFill>
                  <a:srgbClr val="000000"/>
                </a:solidFill>
                <a:cs typeface="Times New Roman" pitchFamily="18" charset="0"/>
              </a:rPr>
              <a:t>Learning to relax can take a bit of practice. You have to be open minded and be willing to give it a fair go, but the end result can be very rewarding.</a:t>
            </a:r>
            <a:endParaRPr lang="en-US" sz="2000">
              <a:solidFill>
                <a:srgbClr val="000000"/>
              </a:solidFill>
            </a:endParaRPr>
          </a:p>
        </p:txBody>
      </p:sp>
      <p:sp>
        <p:nvSpPr>
          <p:cNvPr id="24582" name="Rectangle 5"/>
          <p:cNvSpPr>
            <a:spLocks noChangeArrowheads="1"/>
          </p:cNvSpPr>
          <p:nvPr/>
        </p:nvSpPr>
        <p:spPr bwMode="auto">
          <a:xfrm>
            <a:off x="1524000" y="3600450"/>
            <a:ext cx="4572000" cy="2924175"/>
          </a:xfrm>
          <a:prstGeom prst="rect">
            <a:avLst/>
          </a:prstGeom>
          <a:noFill/>
          <a:ln w="9525">
            <a:noFill/>
            <a:miter lim="800000"/>
            <a:headEnd/>
            <a:tailEnd/>
          </a:ln>
        </p:spPr>
        <p:txBody>
          <a:bodyPr>
            <a:spAutoFit/>
          </a:bodyPr>
          <a:lstStyle/>
          <a:p>
            <a:pPr algn="just">
              <a:lnSpc>
                <a:spcPct val="115000"/>
              </a:lnSpc>
              <a:spcAft>
                <a:spcPts val="1000"/>
              </a:spcAft>
            </a:pPr>
            <a:r>
              <a:rPr lang="en-AU" sz="2000">
                <a:solidFill>
                  <a:srgbClr val="000000"/>
                </a:solidFill>
                <a:cs typeface="Times New Roman" pitchFamily="18" charset="0"/>
              </a:rPr>
              <a:t>Like any skill, relaxation takes time. With practice, your body learns to associate key actions, such as taking a deep breath or clenching your fist, with a deep relaxation response. As your skills develop, you will be able to relax anywhere – in the car, in the shopping centre, or while waiting in a queue.</a:t>
            </a:r>
            <a:endParaRPr lang="en-US" sz="2000">
              <a:solidFill>
                <a:srgbClr val="000000"/>
              </a:solidFill>
              <a:latin typeface="Calibri" pitchFamily="34" charset="0"/>
              <a:ea typeface="Calibri" pitchFamily="34" charset="0"/>
              <a:cs typeface="Times New Roman" pitchFamily="18" charset="0"/>
            </a:endParaRPr>
          </a:p>
        </p:txBody>
      </p:sp>
      <p:pic>
        <p:nvPicPr>
          <p:cNvPr id="18439" name="Picture 8" descr="http://wwwdelivery.superstock.com/WI/223/1850/PreviewComp/SuperStock_1850-3078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4" y="3352800"/>
            <a:ext cx="2543176" cy="3333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69CA6A27-43B8-4BAE-9E51-02B6243118AE}"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wipe(down)">
                                      <p:cBhvr>
                                        <p:cTn id="7" dur="500"/>
                                        <p:tgtEl>
                                          <p:spTgt spid="245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580"/>
                                        </p:tgtEl>
                                        <p:attrNameLst>
                                          <p:attrName>style.visibility</p:attrName>
                                        </p:attrNameLst>
                                      </p:cBhvr>
                                      <p:to>
                                        <p:strVal val="visible"/>
                                      </p:to>
                                    </p:set>
                                    <p:animEffect transition="in" filter="wipe(down)">
                                      <p:cBhvr>
                                        <p:cTn id="12" dur="500"/>
                                        <p:tgtEl>
                                          <p:spTgt spid="245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581"/>
                                        </p:tgtEl>
                                        <p:attrNameLst>
                                          <p:attrName>style.visibility</p:attrName>
                                        </p:attrNameLst>
                                      </p:cBhvr>
                                      <p:to>
                                        <p:strVal val="visible"/>
                                      </p:to>
                                    </p:set>
                                    <p:animEffect transition="in" filter="barn(inVertical)">
                                      <p:cBhvr>
                                        <p:cTn id="17" dur="500"/>
                                        <p:tgtEl>
                                          <p:spTgt spid="245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582"/>
                                        </p:tgtEl>
                                        <p:attrNameLst>
                                          <p:attrName>style.visibility</p:attrName>
                                        </p:attrNameLst>
                                      </p:cBhvr>
                                      <p:to>
                                        <p:strVal val="visible"/>
                                      </p:to>
                                    </p:set>
                                    <p:animEffect transition="in" filter="circle(in)">
                                      <p:cBhvr>
                                        <p:cTn id="22" dur="2000"/>
                                        <p:tgtEl>
                                          <p:spTgt spid="245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1" fill="hold" nodeType="clickEffect">
                                  <p:stCondLst>
                                    <p:cond delay="0"/>
                                  </p:stCondLst>
                                  <p:childTnLst>
                                    <p:set>
                                      <p:cBhvr>
                                        <p:cTn id="26" dur="1" fill="hold">
                                          <p:stCondLst>
                                            <p:cond delay="0"/>
                                          </p:stCondLst>
                                        </p:cTn>
                                        <p:tgtEl>
                                          <p:spTgt spid="18439"/>
                                        </p:tgtEl>
                                        <p:attrNameLst>
                                          <p:attrName>style.visibility</p:attrName>
                                        </p:attrNameLst>
                                      </p:cBhvr>
                                      <p:to>
                                        <p:strVal val="visible"/>
                                      </p:to>
                                    </p:set>
                                    <p:animEffect transition="in" filter="wheel(1)">
                                      <p:cBhvr>
                                        <p:cTn id="27" dur="20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24580" grpId="0"/>
      <p:bldP spid="24581" grpId="0"/>
      <p:bldP spid="2458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3"/>
          <a:srcRect/>
          <a:stretch>
            <a:fillRect/>
          </a:stretch>
        </p:blipFill>
        <p:spPr bwMode="auto">
          <a:xfrm>
            <a:off x="1219200" y="0"/>
            <a:ext cx="8001000" cy="6858000"/>
          </a:xfrm>
          <a:prstGeom prst="rect">
            <a:avLst/>
          </a:prstGeom>
          <a:noFill/>
          <a:ln w="12700" cap="sq">
            <a:noFill/>
            <a:miter lim="800000"/>
            <a:headEnd type="none" w="sm" len="sm"/>
            <a:tailEnd type="none" w="sm" len="sm"/>
          </a:ln>
          <a:effectLst/>
        </p:spPr>
      </p:pic>
      <p:sp>
        <p:nvSpPr>
          <p:cNvPr id="2" name="TextBox 1"/>
          <p:cNvSpPr txBox="1"/>
          <p:nvPr/>
        </p:nvSpPr>
        <p:spPr>
          <a:xfrm>
            <a:off x="4495800" y="3544669"/>
            <a:ext cx="4572000" cy="646331"/>
          </a:xfrm>
          <a:prstGeom prst="rect">
            <a:avLst/>
          </a:prstGeom>
          <a:noFill/>
        </p:spPr>
        <p:txBody>
          <a:bodyPr>
            <a:spAutoFit/>
          </a:bodyPr>
          <a:lstStyle/>
          <a:p>
            <a:pPr>
              <a:defRPr/>
            </a:pPr>
            <a:r>
              <a:rPr lang="en-US" sz="3600" b="1" dirty="0">
                <a:solidFill>
                  <a:srgbClr val="DEA900"/>
                </a:solidFill>
                <a:effectLst>
                  <a:innerShdw blurRad="114300">
                    <a:prstClr val="black"/>
                  </a:innerShdw>
                </a:effectLst>
              </a:rPr>
              <a:t>Relaxation techniques</a:t>
            </a:r>
          </a:p>
        </p:txBody>
      </p:sp>
      <p:sp>
        <p:nvSpPr>
          <p:cNvPr id="3" name="Date Placeholder 2"/>
          <p:cNvSpPr>
            <a:spLocks noGrp="1"/>
          </p:cNvSpPr>
          <p:nvPr>
            <p:ph type="dt" sz="half" idx="10"/>
          </p:nvPr>
        </p:nvSpPr>
        <p:spPr/>
        <p:txBody>
          <a:bodyPr/>
          <a:lstStyle/>
          <a:p>
            <a:pPr>
              <a:defRPr/>
            </a:pPr>
            <a:fld id="{40463C3D-956C-4310-8893-DD048E4F77C7}" type="datetime1">
              <a:rPr lang="en-US" smtClean="0"/>
              <a:t>3/22/2020</a:t>
            </a:fld>
            <a:endParaRPr lang="en-US"/>
          </a:p>
        </p:txBody>
      </p:sp>
      <p:sp>
        <p:nvSpPr>
          <p:cNvPr id="4" name="Footer Placeholder 3"/>
          <p:cNvSpPr>
            <a:spLocks noGrp="1"/>
          </p:cNvSpPr>
          <p:nvPr>
            <p:ph type="ftr" sz="quarter" idx="11"/>
          </p:nvPr>
        </p:nvSpPr>
        <p:spPr/>
        <p:txBody>
          <a:bodyPr/>
          <a:lstStyle/>
          <a:p>
            <a:pPr>
              <a:defRPr/>
            </a:pPr>
            <a:r>
              <a:rPr lang="en-US" smtClean="0"/>
              <a:t>Presentation by Dr Amina Muazzam</a:t>
            </a:r>
            <a:endParaRPr lang="en-US"/>
          </a:p>
        </p:txBody>
      </p:sp>
      <p:sp>
        <p:nvSpPr>
          <p:cNvPr id="5" name="Slide Number Placeholder 4"/>
          <p:cNvSpPr>
            <a:spLocks noGrp="1"/>
          </p:cNvSpPr>
          <p:nvPr>
            <p:ph type="sldNum" sz="quarter" idx="12"/>
          </p:nvPr>
        </p:nvSpPr>
        <p:spPr/>
        <p:txBody>
          <a:bodyPr/>
          <a:lstStyle/>
          <a:p>
            <a:pPr>
              <a:defRPr/>
            </a:pPr>
            <a:fld id="{6E96BE4B-5EBE-4167-B483-E0099B1F95E3}" type="slidenum">
              <a:rPr lang="en-US" smtClean="0"/>
              <a:pPr>
                <a:defRPr/>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p:cNvSpPr txBox="1">
            <a:spLocks noChangeArrowheads="1"/>
          </p:cNvSpPr>
          <p:nvPr/>
        </p:nvSpPr>
        <p:spPr bwMode="auto">
          <a:xfrm>
            <a:off x="1676400" y="152400"/>
            <a:ext cx="6858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4000" b="1" u="sng" dirty="0" smtClean="0">
                <a:latin typeface="+mj-lt"/>
              </a:rPr>
              <a:t>Progressive Muscle </a:t>
            </a:r>
            <a:r>
              <a:rPr lang="en-US" sz="4000" b="1" u="sng" dirty="0">
                <a:latin typeface="+mj-lt"/>
              </a:rPr>
              <a:t>R</a:t>
            </a:r>
            <a:r>
              <a:rPr lang="en-US" sz="4000" b="1" u="sng" dirty="0" smtClean="0">
                <a:latin typeface="+mj-lt"/>
              </a:rPr>
              <a:t>elaxation </a:t>
            </a:r>
          </a:p>
        </p:txBody>
      </p:sp>
      <p:sp>
        <p:nvSpPr>
          <p:cNvPr id="28675" name="TextBox 2"/>
          <p:cNvSpPr txBox="1">
            <a:spLocks noChangeArrowheads="1"/>
          </p:cNvSpPr>
          <p:nvPr/>
        </p:nvSpPr>
        <p:spPr bwMode="auto">
          <a:xfrm>
            <a:off x="1143000" y="990600"/>
            <a:ext cx="800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Font typeface="Arial" pitchFamily="34" charset="0"/>
              <a:buChar char="•"/>
              <a:defRPr/>
            </a:pPr>
            <a:r>
              <a:rPr lang="en-US" dirty="0" smtClean="0">
                <a:solidFill>
                  <a:schemeClr val="accent5">
                    <a:lumMod val="90000"/>
                  </a:schemeClr>
                </a:solidFill>
              </a:rPr>
              <a:t>American physician Edmund Jacobson developed in 1920s</a:t>
            </a:r>
          </a:p>
        </p:txBody>
      </p:sp>
      <p:sp>
        <p:nvSpPr>
          <p:cNvPr id="28676" name="TextBox 3"/>
          <p:cNvSpPr txBox="1">
            <a:spLocks noChangeArrowheads="1"/>
          </p:cNvSpPr>
          <p:nvPr/>
        </p:nvSpPr>
        <p:spPr bwMode="auto">
          <a:xfrm>
            <a:off x="1143000" y="15240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Font typeface="Arial" pitchFamily="34" charset="0"/>
              <a:buChar char="•"/>
              <a:defRPr/>
            </a:pPr>
            <a:r>
              <a:rPr lang="en-US" dirty="0" smtClean="0">
                <a:solidFill>
                  <a:schemeClr val="accent5">
                    <a:lumMod val="75000"/>
                  </a:schemeClr>
                </a:solidFill>
              </a:rPr>
              <a:t>Involves alternating tensing and relaxing the muscles</a:t>
            </a:r>
          </a:p>
        </p:txBody>
      </p:sp>
      <p:sp>
        <p:nvSpPr>
          <p:cNvPr id="28677" name="TextBox 4"/>
          <p:cNvSpPr txBox="1">
            <a:spLocks noChangeArrowheads="1"/>
          </p:cNvSpPr>
          <p:nvPr/>
        </p:nvSpPr>
        <p:spPr bwMode="auto">
          <a:xfrm>
            <a:off x="1143000" y="1981200"/>
            <a:ext cx="784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Font typeface="Arial" pitchFamily="34" charset="0"/>
              <a:buChar char="•"/>
              <a:defRPr/>
            </a:pPr>
            <a:r>
              <a:rPr lang="en-US" dirty="0" smtClean="0">
                <a:solidFill>
                  <a:schemeClr val="accent5">
                    <a:lumMod val="50000"/>
                  </a:schemeClr>
                </a:solidFill>
              </a:rPr>
              <a:t>Muscles are tensed (10seconds) and relaxed (20 seconds) through various parts of the body</a:t>
            </a:r>
          </a:p>
        </p:txBody>
      </p:sp>
      <p:sp>
        <p:nvSpPr>
          <p:cNvPr id="28678" name="TextBox 5"/>
          <p:cNvSpPr txBox="1">
            <a:spLocks noChangeArrowheads="1"/>
          </p:cNvSpPr>
          <p:nvPr/>
        </p:nvSpPr>
        <p:spPr bwMode="auto">
          <a:xfrm>
            <a:off x="1143000" y="2819400"/>
            <a:ext cx="7400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Font typeface="Arial" pitchFamily="34" charset="0"/>
              <a:buChar char="•"/>
              <a:defRPr/>
            </a:pPr>
            <a:r>
              <a:rPr lang="en-US" dirty="0" smtClean="0">
                <a:solidFill>
                  <a:schemeClr val="accent1">
                    <a:lumMod val="50000"/>
                  </a:schemeClr>
                </a:solidFill>
              </a:rPr>
              <a:t>PMR entails physical and mental component</a:t>
            </a:r>
          </a:p>
        </p:txBody>
      </p:sp>
      <p:sp>
        <p:nvSpPr>
          <p:cNvPr id="28679" name="TextBox 6"/>
          <p:cNvSpPr txBox="1">
            <a:spLocks noChangeArrowheads="1"/>
          </p:cNvSpPr>
          <p:nvPr/>
        </p:nvSpPr>
        <p:spPr bwMode="auto">
          <a:xfrm>
            <a:off x="1143000" y="3276600"/>
            <a:ext cx="647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Font typeface="Arial" pitchFamily="34" charset="0"/>
              <a:buChar char="•"/>
              <a:defRPr/>
            </a:pPr>
            <a:r>
              <a:rPr lang="en-US" dirty="0" smtClean="0">
                <a:solidFill>
                  <a:schemeClr val="accent5">
                    <a:lumMod val="25000"/>
                  </a:schemeClr>
                </a:solidFill>
              </a:rPr>
              <a:t>More effective for anxiety  patients and popular with modern physical therapists</a:t>
            </a:r>
          </a:p>
        </p:txBody>
      </p:sp>
      <p:pic>
        <p:nvPicPr>
          <p:cNvPr id="28680" name="Picture 9" descr="http://www.deltaholistics.com/holistictouch/wp-content/uploads/2012/02/progressive_muscle_relaxatio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073098"/>
            <a:ext cx="7467600" cy="27849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B33DBB33-08FB-46D9-A032-1FD0C33BCE6D}"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arn(inVertical)">
                                      <p:cBhvr>
                                        <p:cTn id="7" dur="500"/>
                                        <p:tgtEl>
                                          <p:spTgt spid="286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676"/>
                                        </p:tgtEl>
                                        <p:attrNameLst>
                                          <p:attrName>style.visibility</p:attrName>
                                        </p:attrNameLst>
                                      </p:cBhvr>
                                      <p:to>
                                        <p:strVal val="visible"/>
                                      </p:to>
                                    </p:set>
                                    <p:animEffect transition="in" filter="barn(inVertical)">
                                      <p:cBhvr>
                                        <p:cTn id="12" dur="500"/>
                                        <p:tgtEl>
                                          <p:spTgt spid="286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677"/>
                                        </p:tgtEl>
                                        <p:attrNameLst>
                                          <p:attrName>style.visibility</p:attrName>
                                        </p:attrNameLst>
                                      </p:cBhvr>
                                      <p:to>
                                        <p:strVal val="visible"/>
                                      </p:to>
                                    </p:set>
                                    <p:animEffect transition="in" filter="barn(inVertical)">
                                      <p:cBhvr>
                                        <p:cTn id="17" dur="500"/>
                                        <p:tgtEl>
                                          <p:spTgt spid="2867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28680"/>
                                        </p:tgtEl>
                                        <p:attrNameLst>
                                          <p:attrName>style.visibility</p:attrName>
                                        </p:attrNameLst>
                                      </p:cBhvr>
                                      <p:to>
                                        <p:strVal val="visible"/>
                                      </p:to>
                                    </p:set>
                                    <p:animEffect transition="in" filter="fade">
                                      <p:cBhvr>
                                        <p:cTn id="22" dur="1000"/>
                                        <p:tgtEl>
                                          <p:spTgt spid="28680"/>
                                        </p:tgtEl>
                                      </p:cBhvr>
                                    </p:animEffect>
                                    <p:anim calcmode="lin" valueType="num">
                                      <p:cBhvr>
                                        <p:cTn id="23" dur="1000" fill="hold"/>
                                        <p:tgtEl>
                                          <p:spTgt spid="28680"/>
                                        </p:tgtEl>
                                        <p:attrNameLst>
                                          <p:attrName>ppt_x</p:attrName>
                                        </p:attrNameLst>
                                      </p:cBhvr>
                                      <p:tavLst>
                                        <p:tav tm="0">
                                          <p:val>
                                            <p:strVal val="#ppt_x"/>
                                          </p:val>
                                        </p:tav>
                                        <p:tav tm="100000">
                                          <p:val>
                                            <p:strVal val="#ppt_x"/>
                                          </p:val>
                                        </p:tav>
                                      </p:tavLst>
                                    </p:anim>
                                    <p:anim calcmode="lin" valueType="num">
                                      <p:cBhvr>
                                        <p:cTn id="24" dur="1000" fill="hold"/>
                                        <p:tgtEl>
                                          <p:spTgt spid="28680"/>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678"/>
                                        </p:tgtEl>
                                        <p:attrNameLst>
                                          <p:attrName>style.visibility</p:attrName>
                                        </p:attrNameLst>
                                      </p:cBhvr>
                                      <p:to>
                                        <p:strVal val="visible"/>
                                      </p:to>
                                    </p:set>
                                    <p:animEffect transition="in" filter="fade">
                                      <p:cBhvr>
                                        <p:cTn id="29" dur="1000"/>
                                        <p:tgtEl>
                                          <p:spTgt spid="28678"/>
                                        </p:tgtEl>
                                      </p:cBhvr>
                                    </p:animEffect>
                                    <p:anim calcmode="lin" valueType="num">
                                      <p:cBhvr>
                                        <p:cTn id="30" dur="1000" fill="hold"/>
                                        <p:tgtEl>
                                          <p:spTgt spid="28678"/>
                                        </p:tgtEl>
                                        <p:attrNameLst>
                                          <p:attrName>ppt_x</p:attrName>
                                        </p:attrNameLst>
                                      </p:cBhvr>
                                      <p:tavLst>
                                        <p:tav tm="0">
                                          <p:val>
                                            <p:strVal val="#ppt_x"/>
                                          </p:val>
                                        </p:tav>
                                        <p:tav tm="100000">
                                          <p:val>
                                            <p:strVal val="#ppt_x"/>
                                          </p:val>
                                        </p:tav>
                                      </p:tavLst>
                                    </p:anim>
                                    <p:anim calcmode="lin" valueType="num">
                                      <p:cBhvr>
                                        <p:cTn id="31" dur="1000" fill="hold"/>
                                        <p:tgtEl>
                                          <p:spTgt spid="28678"/>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8679"/>
                                        </p:tgtEl>
                                        <p:attrNameLst>
                                          <p:attrName>style.visibility</p:attrName>
                                        </p:attrNameLst>
                                      </p:cBhvr>
                                      <p:to>
                                        <p:strVal val="visible"/>
                                      </p:to>
                                    </p:set>
                                    <p:animEffect transition="in" filter="circle(in)">
                                      <p:cBhvr>
                                        <p:cTn id="36" dur="2000"/>
                                        <p:tgtEl>
                                          <p:spTgt spid="2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P spid="28676" grpId="0"/>
      <p:bldP spid="28677" grpId="0"/>
      <p:bldP spid="28678" grpId="0"/>
      <p:bldP spid="2867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1219200" y="0"/>
            <a:ext cx="7924800" cy="6858000"/>
          </a:xfrm>
          <a:prstGeom prst="rect">
            <a:avLst/>
          </a:prstGeom>
          <a:noFill/>
          <a:ln w="12700" cap="sq">
            <a:noFill/>
            <a:miter lim="800000"/>
            <a:headEnd type="none" w="sm" len="sm"/>
            <a:tailEnd type="none" w="sm" len="sm"/>
          </a:ln>
          <a:effectLst/>
        </p:spPr>
      </p:pic>
      <p:sp>
        <p:nvSpPr>
          <p:cNvPr id="2" name="Date Placeholder 1"/>
          <p:cNvSpPr>
            <a:spLocks noGrp="1"/>
          </p:cNvSpPr>
          <p:nvPr>
            <p:ph type="dt" sz="half" idx="10"/>
          </p:nvPr>
        </p:nvSpPr>
        <p:spPr/>
        <p:txBody>
          <a:bodyPr/>
          <a:lstStyle/>
          <a:p>
            <a:pPr>
              <a:defRPr/>
            </a:pPr>
            <a:fld id="{7FC58808-5DC8-44C1-A548-07AF363CF237}"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981200" y="228600"/>
            <a:ext cx="4814888" cy="584200"/>
          </a:xfrm>
          <a:prstGeom prst="rect">
            <a:avLst/>
          </a:prstGeom>
          <a:noFill/>
          <a:ln w="9525">
            <a:noFill/>
            <a:miter lim="800000"/>
            <a:headEnd/>
            <a:tailEnd/>
          </a:ln>
        </p:spPr>
        <p:txBody>
          <a:bodyPr wrap="none">
            <a:spAutoFit/>
          </a:bodyPr>
          <a:lstStyle/>
          <a:p>
            <a:r>
              <a:rPr lang="en-US" sz="3200" b="1" u="sng"/>
              <a:t>Passive Muscle Relaxation</a:t>
            </a:r>
            <a:endParaRPr lang="en-US" sz="3200" u="sng"/>
          </a:p>
        </p:txBody>
      </p:sp>
      <p:sp>
        <p:nvSpPr>
          <p:cNvPr id="28675" name="Rectangle 3"/>
          <p:cNvSpPr>
            <a:spLocks noChangeArrowheads="1"/>
          </p:cNvSpPr>
          <p:nvPr/>
        </p:nvSpPr>
        <p:spPr bwMode="auto">
          <a:xfrm>
            <a:off x="1828800" y="1066800"/>
            <a:ext cx="7162800" cy="830263"/>
          </a:xfrm>
          <a:prstGeom prst="rect">
            <a:avLst/>
          </a:prstGeom>
          <a:noFill/>
          <a:ln w="9525">
            <a:noFill/>
            <a:miter lim="800000"/>
            <a:headEnd/>
            <a:tailEnd/>
          </a:ln>
        </p:spPr>
        <p:txBody>
          <a:bodyPr>
            <a:spAutoFit/>
          </a:bodyPr>
          <a:lstStyle/>
          <a:p>
            <a:pPr marL="342900" indent="-342900">
              <a:buFont typeface="Wingdings" pitchFamily="2" charset="2"/>
              <a:buChar char="Ø"/>
            </a:pPr>
            <a:r>
              <a:rPr lang="en-US"/>
              <a:t>Passive muscle relaxation does not involve tensing muscles</a:t>
            </a:r>
          </a:p>
        </p:txBody>
      </p:sp>
      <p:sp>
        <p:nvSpPr>
          <p:cNvPr id="28676" name="Rectangle 4"/>
          <p:cNvSpPr>
            <a:spLocks noChangeArrowheads="1"/>
          </p:cNvSpPr>
          <p:nvPr/>
        </p:nvSpPr>
        <p:spPr bwMode="auto">
          <a:xfrm>
            <a:off x="1828800" y="1900238"/>
            <a:ext cx="7058025" cy="461962"/>
          </a:xfrm>
          <a:prstGeom prst="rect">
            <a:avLst/>
          </a:prstGeom>
          <a:noFill/>
          <a:ln w="9525">
            <a:noFill/>
            <a:miter lim="800000"/>
            <a:headEnd/>
            <a:tailEnd/>
          </a:ln>
        </p:spPr>
        <p:txBody>
          <a:bodyPr>
            <a:spAutoFit/>
          </a:bodyPr>
          <a:lstStyle/>
          <a:p>
            <a:pPr marL="342900" indent="-342900">
              <a:buFont typeface="Wingdings" pitchFamily="2" charset="2"/>
              <a:buChar char="Ø"/>
            </a:pPr>
            <a:r>
              <a:rPr lang="en-US"/>
              <a:t>You imagine that your muscles are in a relaxed state</a:t>
            </a:r>
          </a:p>
        </p:txBody>
      </p:sp>
      <p:sp>
        <p:nvSpPr>
          <p:cNvPr id="28677" name="Rectangle 5"/>
          <p:cNvSpPr>
            <a:spLocks noChangeArrowheads="1"/>
          </p:cNvSpPr>
          <p:nvPr/>
        </p:nvSpPr>
        <p:spPr bwMode="auto">
          <a:xfrm>
            <a:off x="1828800" y="2446338"/>
            <a:ext cx="7058025" cy="830262"/>
          </a:xfrm>
          <a:prstGeom prst="rect">
            <a:avLst/>
          </a:prstGeom>
          <a:noFill/>
          <a:ln w="9525">
            <a:noFill/>
            <a:miter lim="800000"/>
            <a:headEnd/>
            <a:tailEnd/>
          </a:ln>
        </p:spPr>
        <p:txBody>
          <a:bodyPr>
            <a:spAutoFit/>
          </a:bodyPr>
          <a:lstStyle/>
          <a:p>
            <a:pPr marL="342900" indent="-342900">
              <a:buFont typeface="Wingdings" pitchFamily="2" charset="2"/>
              <a:buChar char="Ø"/>
            </a:pPr>
            <a:r>
              <a:rPr lang="en-US">
                <a:solidFill>
                  <a:srgbClr val="000000"/>
                </a:solidFill>
              </a:rPr>
              <a:t>Thinking about relaxing them sends a signal to the brain to relax the muscles</a:t>
            </a:r>
            <a:endParaRPr lang="en-US"/>
          </a:p>
        </p:txBody>
      </p:sp>
      <p:sp>
        <p:nvSpPr>
          <p:cNvPr id="28678" name="Rectangle 6"/>
          <p:cNvSpPr>
            <a:spLocks noChangeArrowheads="1"/>
          </p:cNvSpPr>
          <p:nvPr/>
        </p:nvSpPr>
        <p:spPr bwMode="auto">
          <a:xfrm>
            <a:off x="1828800" y="3200400"/>
            <a:ext cx="7162800" cy="830263"/>
          </a:xfrm>
          <a:prstGeom prst="rect">
            <a:avLst/>
          </a:prstGeom>
          <a:noFill/>
          <a:ln w="9525">
            <a:noFill/>
            <a:miter lim="800000"/>
            <a:headEnd/>
            <a:tailEnd/>
          </a:ln>
        </p:spPr>
        <p:txBody>
          <a:bodyPr>
            <a:spAutoFit/>
          </a:bodyPr>
          <a:lstStyle/>
          <a:p>
            <a:pPr marL="342900" indent="-342900">
              <a:buFont typeface="Wingdings" pitchFamily="2" charset="2"/>
              <a:buChar char="Ø"/>
            </a:pPr>
            <a:r>
              <a:rPr lang="en-US">
                <a:solidFill>
                  <a:srgbClr val="000000"/>
                </a:solidFill>
              </a:rPr>
              <a:t>A better form of relaxation for those with high blood pressure, cardiovascular illness or chronic pain</a:t>
            </a:r>
            <a:endParaRPr lang="en-US"/>
          </a:p>
        </p:txBody>
      </p:sp>
      <p:pic>
        <p:nvPicPr>
          <p:cNvPr id="28679" name="Picture 8"/>
          <p:cNvPicPr>
            <a:picLocks noChangeAspect="1" noChangeArrowheads="1"/>
          </p:cNvPicPr>
          <p:nvPr/>
        </p:nvPicPr>
        <p:blipFill>
          <a:blip r:embed="rId3"/>
          <a:srcRect/>
          <a:stretch>
            <a:fillRect/>
          </a:stretch>
        </p:blipFill>
        <p:spPr bwMode="auto">
          <a:xfrm>
            <a:off x="1524000" y="4114800"/>
            <a:ext cx="7315200" cy="2689225"/>
          </a:xfrm>
          <a:prstGeom prst="rect">
            <a:avLst/>
          </a:prstGeom>
          <a:noFill/>
          <a:ln w="12700" cap="sq">
            <a:noFill/>
            <a:miter lim="800000"/>
            <a:headEnd type="none" w="sm" len="sm"/>
            <a:tailEnd type="none" w="sm" len="sm"/>
          </a:ln>
          <a:effectLst/>
        </p:spPr>
      </p:pic>
      <p:sp>
        <p:nvSpPr>
          <p:cNvPr id="2" name="Date Placeholder 1"/>
          <p:cNvSpPr>
            <a:spLocks noGrp="1"/>
          </p:cNvSpPr>
          <p:nvPr>
            <p:ph type="dt" sz="half" idx="10"/>
          </p:nvPr>
        </p:nvSpPr>
        <p:spPr/>
        <p:txBody>
          <a:bodyPr/>
          <a:lstStyle/>
          <a:p>
            <a:pPr>
              <a:defRPr/>
            </a:pPr>
            <a:fld id="{24D15477-CE60-4A81-916F-9B580AB6D21D}"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wipe(down)">
                                      <p:cBhvr>
                                        <p:cTn id="7" dur="500"/>
                                        <p:tgtEl>
                                          <p:spTgt spid="286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676"/>
                                        </p:tgtEl>
                                        <p:attrNameLst>
                                          <p:attrName>style.visibility</p:attrName>
                                        </p:attrNameLst>
                                      </p:cBhvr>
                                      <p:to>
                                        <p:strVal val="visible"/>
                                      </p:to>
                                    </p:set>
                                    <p:animEffect transition="in" filter="wipe(down)">
                                      <p:cBhvr>
                                        <p:cTn id="12" dur="500"/>
                                        <p:tgtEl>
                                          <p:spTgt spid="286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8679"/>
                                        </p:tgtEl>
                                        <p:attrNameLst>
                                          <p:attrName>style.visibility</p:attrName>
                                        </p:attrNameLst>
                                      </p:cBhvr>
                                      <p:to>
                                        <p:strVal val="visible"/>
                                      </p:to>
                                    </p:set>
                                    <p:animEffect transition="in" filter="barn(inVertical)">
                                      <p:cBhvr>
                                        <p:cTn id="17" dur="500"/>
                                        <p:tgtEl>
                                          <p:spTgt spid="2867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8677"/>
                                        </p:tgtEl>
                                        <p:attrNameLst>
                                          <p:attrName>style.visibility</p:attrName>
                                        </p:attrNameLst>
                                      </p:cBhvr>
                                      <p:to>
                                        <p:strVal val="visible"/>
                                      </p:to>
                                    </p:set>
                                    <p:animEffect transition="in" filter="fade">
                                      <p:cBhvr>
                                        <p:cTn id="22" dur="1000"/>
                                        <p:tgtEl>
                                          <p:spTgt spid="28677"/>
                                        </p:tgtEl>
                                      </p:cBhvr>
                                    </p:animEffect>
                                    <p:anim calcmode="lin" valueType="num">
                                      <p:cBhvr>
                                        <p:cTn id="23" dur="1000" fill="hold"/>
                                        <p:tgtEl>
                                          <p:spTgt spid="28677"/>
                                        </p:tgtEl>
                                        <p:attrNameLst>
                                          <p:attrName>ppt_x</p:attrName>
                                        </p:attrNameLst>
                                      </p:cBhvr>
                                      <p:tavLst>
                                        <p:tav tm="0">
                                          <p:val>
                                            <p:strVal val="#ppt_x"/>
                                          </p:val>
                                        </p:tav>
                                        <p:tav tm="100000">
                                          <p:val>
                                            <p:strVal val="#ppt_x"/>
                                          </p:val>
                                        </p:tav>
                                      </p:tavLst>
                                    </p:anim>
                                    <p:anim calcmode="lin" valueType="num">
                                      <p:cBhvr>
                                        <p:cTn id="24" dur="1000" fill="hold"/>
                                        <p:tgtEl>
                                          <p:spTgt spid="28677"/>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678"/>
                                        </p:tgtEl>
                                        <p:attrNameLst>
                                          <p:attrName>style.visibility</p:attrName>
                                        </p:attrNameLst>
                                      </p:cBhvr>
                                      <p:to>
                                        <p:strVal val="visible"/>
                                      </p:to>
                                    </p:set>
                                    <p:animEffect transition="in" filter="fade">
                                      <p:cBhvr>
                                        <p:cTn id="29" dur="1000"/>
                                        <p:tgtEl>
                                          <p:spTgt spid="28678"/>
                                        </p:tgtEl>
                                      </p:cBhvr>
                                    </p:animEffect>
                                    <p:anim calcmode="lin" valueType="num">
                                      <p:cBhvr>
                                        <p:cTn id="30" dur="1000" fill="hold"/>
                                        <p:tgtEl>
                                          <p:spTgt spid="28678"/>
                                        </p:tgtEl>
                                        <p:attrNameLst>
                                          <p:attrName>ppt_x</p:attrName>
                                        </p:attrNameLst>
                                      </p:cBhvr>
                                      <p:tavLst>
                                        <p:tav tm="0">
                                          <p:val>
                                            <p:strVal val="#ppt_x"/>
                                          </p:val>
                                        </p:tav>
                                        <p:tav tm="100000">
                                          <p:val>
                                            <p:strVal val="#ppt_x"/>
                                          </p:val>
                                        </p:tav>
                                      </p:tavLst>
                                    </p:anim>
                                    <p:anim calcmode="lin" valueType="num">
                                      <p:cBhvr>
                                        <p:cTn id="31" dur="1000" fill="hold"/>
                                        <p:tgtEl>
                                          <p:spTgt spid="286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P spid="28676" grpId="0"/>
      <p:bldP spid="28677" grpId="0"/>
      <p:bldP spid="2867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395538" y="249238"/>
            <a:ext cx="4527550" cy="646112"/>
          </a:xfrm>
          <a:prstGeom prst="rect">
            <a:avLst/>
          </a:prstGeom>
          <a:noFill/>
          <a:ln w="9525">
            <a:noFill/>
            <a:miter lim="800000"/>
            <a:headEnd/>
            <a:tailEnd/>
          </a:ln>
        </p:spPr>
        <p:txBody>
          <a:bodyPr wrap="none">
            <a:spAutoFit/>
          </a:bodyPr>
          <a:lstStyle/>
          <a:p>
            <a:r>
              <a:rPr lang="en-US" sz="3600" b="1" u="sng"/>
              <a:t>Visualisation/Imagery</a:t>
            </a:r>
            <a:endParaRPr lang="en-US" sz="3600" u="sng"/>
          </a:p>
        </p:txBody>
      </p:sp>
      <p:sp>
        <p:nvSpPr>
          <p:cNvPr id="29699" name="Rectangle 3"/>
          <p:cNvSpPr>
            <a:spLocks noChangeArrowheads="1"/>
          </p:cNvSpPr>
          <p:nvPr/>
        </p:nvSpPr>
        <p:spPr bwMode="auto">
          <a:xfrm>
            <a:off x="1295400" y="1390650"/>
            <a:ext cx="4953000" cy="1200150"/>
          </a:xfrm>
          <a:prstGeom prst="rect">
            <a:avLst/>
          </a:prstGeom>
          <a:noFill/>
          <a:ln w="9525">
            <a:noFill/>
            <a:miter lim="800000"/>
            <a:headEnd/>
            <a:tailEnd/>
          </a:ln>
        </p:spPr>
        <p:txBody>
          <a:bodyPr>
            <a:spAutoFit/>
          </a:bodyPr>
          <a:lstStyle/>
          <a:p>
            <a:r>
              <a:rPr lang="en-US"/>
              <a:t>Another technique for inducing the relaxation response, it also improves physical and psychological health</a:t>
            </a:r>
          </a:p>
        </p:txBody>
      </p:sp>
      <p:sp>
        <p:nvSpPr>
          <p:cNvPr id="29700" name="Rectangle 4"/>
          <p:cNvSpPr>
            <a:spLocks noChangeArrowheads="1"/>
          </p:cNvSpPr>
          <p:nvPr/>
        </p:nvSpPr>
        <p:spPr bwMode="auto">
          <a:xfrm>
            <a:off x="1371600" y="2827338"/>
            <a:ext cx="4572000" cy="830262"/>
          </a:xfrm>
          <a:prstGeom prst="rect">
            <a:avLst/>
          </a:prstGeom>
          <a:noFill/>
          <a:ln w="9525">
            <a:noFill/>
            <a:miter lim="800000"/>
            <a:headEnd/>
            <a:tailEnd/>
          </a:ln>
        </p:spPr>
        <p:txBody>
          <a:bodyPr>
            <a:spAutoFit/>
          </a:bodyPr>
          <a:lstStyle/>
          <a:p>
            <a:r>
              <a:rPr lang="en-US"/>
              <a:t>It is especially useful for those with an overactive mind. </a:t>
            </a:r>
          </a:p>
        </p:txBody>
      </p:sp>
      <p:sp>
        <p:nvSpPr>
          <p:cNvPr id="29701" name="Rectangle 5"/>
          <p:cNvSpPr>
            <a:spLocks noChangeArrowheads="1"/>
          </p:cNvSpPr>
          <p:nvPr/>
        </p:nvSpPr>
        <p:spPr bwMode="auto">
          <a:xfrm>
            <a:off x="1371600" y="3905250"/>
            <a:ext cx="4572000" cy="1200150"/>
          </a:xfrm>
          <a:prstGeom prst="rect">
            <a:avLst/>
          </a:prstGeom>
          <a:noFill/>
          <a:ln w="9525">
            <a:noFill/>
            <a:miter lim="800000"/>
            <a:headEnd/>
            <a:tailEnd/>
          </a:ln>
        </p:spPr>
        <p:txBody>
          <a:bodyPr>
            <a:spAutoFit/>
          </a:bodyPr>
          <a:lstStyle/>
          <a:p>
            <a:r>
              <a:rPr lang="en-US"/>
              <a:t>In this technique we use all our senses of smell, touch, etc to imagine a peaceful, relaxing scene.</a:t>
            </a:r>
          </a:p>
        </p:txBody>
      </p:sp>
      <p:sp>
        <p:nvSpPr>
          <p:cNvPr id="29702" name="TextBox 6"/>
          <p:cNvSpPr txBox="1">
            <a:spLocks noChangeArrowheads="1"/>
          </p:cNvSpPr>
          <p:nvPr/>
        </p:nvSpPr>
        <p:spPr bwMode="auto">
          <a:xfrm>
            <a:off x="1371600" y="5341938"/>
            <a:ext cx="4191000" cy="830262"/>
          </a:xfrm>
          <a:prstGeom prst="rect">
            <a:avLst/>
          </a:prstGeom>
          <a:noFill/>
          <a:ln w="9525">
            <a:noFill/>
            <a:miter lim="800000"/>
            <a:headEnd/>
            <a:tailEnd/>
          </a:ln>
        </p:spPr>
        <p:txBody>
          <a:bodyPr>
            <a:spAutoFit/>
          </a:bodyPr>
          <a:lstStyle/>
          <a:p>
            <a:r>
              <a:rPr lang="en-US"/>
              <a:t>Mostly used with combination of some other techniques</a:t>
            </a:r>
          </a:p>
        </p:txBody>
      </p:sp>
      <p:pic>
        <p:nvPicPr>
          <p:cNvPr id="29703" name="Picture 4"/>
          <p:cNvPicPr>
            <a:picLocks noChangeAspect="1" noChangeArrowheads="1"/>
          </p:cNvPicPr>
          <p:nvPr/>
        </p:nvPicPr>
        <p:blipFill>
          <a:blip r:embed="rId3"/>
          <a:srcRect/>
          <a:stretch>
            <a:fillRect/>
          </a:stretch>
        </p:blipFill>
        <p:spPr bwMode="auto">
          <a:xfrm>
            <a:off x="6019800" y="1590675"/>
            <a:ext cx="2847975" cy="3676650"/>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fld id="{80E0AA3A-66DD-4562-99E5-96772C2B0602}"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txBox="1">
            <a:spLocks noChangeArrowheads="1"/>
          </p:cNvSpPr>
          <p:nvPr/>
        </p:nvSpPr>
        <p:spPr bwMode="auto">
          <a:xfrm>
            <a:off x="1371600" y="1500188"/>
            <a:ext cx="8229600" cy="4572000"/>
          </a:xfrm>
          <a:prstGeom prst="rect">
            <a:avLst/>
          </a:prstGeom>
          <a:noFill/>
          <a:ln w="9525">
            <a:noFill/>
            <a:miter lim="800000"/>
            <a:headEnd/>
            <a:tailEnd/>
          </a:ln>
        </p:spPr>
        <p:txBody>
          <a:bodyPr/>
          <a:lstStyle/>
          <a:p>
            <a:pPr marL="273050" indent="-273050">
              <a:spcBef>
                <a:spcPts val="600"/>
              </a:spcBef>
              <a:buClr>
                <a:srgbClr val="F3A447"/>
              </a:buClr>
              <a:buSzPct val="85000"/>
              <a:buFont typeface="Wingdings 2" pitchFamily="18" charset="2"/>
              <a:buChar char=""/>
            </a:pPr>
            <a:r>
              <a:rPr lang="en-US">
                <a:solidFill>
                  <a:srgbClr val="000000"/>
                </a:solidFill>
                <a:latin typeface="Constantia" pitchFamily="18" charset="0"/>
              </a:rPr>
              <a:t>Involves deep breathing and concentration</a:t>
            </a:r>
          </a:p>
          <a:p>
            <a:pPr marL="273050" indent="-273050">
              <a:spcBef>
                <a:spcPts val="600"/>
              </a:spcBef>
              <a:buClr>
                <a:srgbClr val="F3A447"/>
              </a:buClr>
              <a:buSzPct val="85000"/>
              <a:buFont typeface="Wingdings 2" pitchFamily="18" charset="2"/>
              <a:buChar char=""/>
            </a:pPr>
            <a:r>
              <a:rPr lang="en-US">
                <a:solidFill>
                  <a:srgbClr val="000000"/>
                </a:solidFill>
                <a:latin typeface="Constantia" pitchFamily="18" charset="0"/>
              </a:rPr>
              <a:t>Allows tension to leave the body with exhalation.</a:t>
            </a:r>
          </a:p>
          <a:p>
            <a:pPr marL="273050" indent="-273050">
              <a:spcBef>
                <a:spcPts val="600"/>
              </a:spcBef>
              <a:buClr>
                <a:srgbClr val="F3A447"/>
              </a:buClr>
              <a:buSzPct val="85000"/>
              <a:buFont typeface="Wingdings 2" pitchFamily="18" charset="2"/>
              <a:buChar char=""/>
            </a:pPr>
            <a:r>
              <a:rPr lang="en-US">
                <a:solidFill>
                  <a:srgbClr val="000000"/>
                </a:solidFill>
                <a:latin typeface="Constantia" pitchFamily="18" charset="0"/>
              </a:rPr>
              <a:t>Forms: </a:t>
            </a:r>
          </a:p>
          <a:p>
            <a:pPr marL="273050" indent="-273050">
              <a:spcBef>
                <a:spcPts val="600"/>
              </a:spcBef>
              <a:buClr>
                <a:srgbClr val="F3A447"/>
              </a:buClr>
              <a:buSzPct val="85000"/>
            </a:pPr>
            <a:r>
              <a:rPr lang="en-US">
                <a:solidFill>
                  <a:srgbClr val="000000"/>
                </a:solidFill>
                <a:latin typeface="Constantia" pitchFamily="18" charset="0"/>
              </a:rPr>
              <a:t>		- sitting quietly for 20 minutes</a:t>
            </a:r>
          </a:p>
          <a:p>
            <a:pPr marL="273050" indent="-273050">
              <a:spcBef>
                <a:spcPts val="600"/>
              </a:spcBef>
              <a:buClr>
                <a:srgbClr val="F3A447"/>
              </a:buClr>
              <a:buSzPct val="85000"/>
            </a:pPr>
            <a:r>
              <a:rPr lang="en-US">
                <a:solidFill>
                  <a:srgbClr val="000000"/>
                </a:solidFill>
                <a:latin typeface="Constantia" pitchFamily="18" charset="0"/>
              </a:rPr>
              <a:t>		- focusing on a word or symbol whilst		                   	  controlling breathing.</a:t>
            </a:r>
          </a:p>
        </p:txBody>
      </p:sp>
      <p:sp>
        <p:nvSpPr>
          <p:cNvPr id="4" name="Rectangle 2"/>
          <p:cNvSpPr txBox="1">
            <a:spLocks noChangeArrowheads="1"/>
          </p:cNvSpPr>
          <p:nvPr/>
        </p:nvSpPr>
        <p:spPr>
          <a:xfrm>
            <a:off x="3048000" y="12879"/>
            <a:ext cx="2590800" cy="1219200"/>
          </a:xfrm>
          <a:prstGeom prst="rect">
            <a:avLst/>
          </a:prstGeom>
          <a:ln w="6350" cap="rnd">
            <a:noFill/>
          </a:ln>
        </p:spPr>
        <p:txBody>
          <a:bodyPr anchor="b">
            <a:normAutofit/>
          </a:bodyPr>
          <a:lst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fontAlgn="auto">
              <a:spcAft>
                <a:spcPts val="0"/>
              </a:spcAft>
              <a:defRPr/>
            </a:pPr>
            <a:r>
              <a:rPr sz="4000" u="sng" smtClean="0">
                <a:ln w="3200">
                  <a:solidFill>
                    <a:srgbClr val="444D26">
                      <a:shade val="75000"/>
                      <a:alpha val="25000"/>
                    </a:srgbClr>
                  </a:solidFill>
                  <a:prstDash val="solid"/>
                  <a:round/>
                </a:ln>
                <a:solidFill>
                  <a:sysClr val="windowText" lastClr="000000"/>
                </a:solidFill>
                <a:latin typeface="Constantia"/>
              </a:rPr>
              <a:t>Meditation</a:t>
            </a:r>
            <a:endParaRPr sz="4000" u="sng">
              <a:ln w="3200">
                <a:solidFill>
                  <a:srgbClr val="444D26">
                    <a:shade val="75000"/>
                    <a:alpha val="25000"/>
                  </a:srgbClr>
                </a:solidFill>
                <a:prstDash val="solid"/>
                <a:round/>
              </a:ln>
              <a:solidFill>
                <a:sysClr val="windowText" lastClr="000000"/>
              </a:solidFill>
              <a:latin typeface="Constantia"/>
            </a:endParaRPr>
          </a:p>
        </p:txBody>
      </p:sp>
      <p:pic>
        <p:nvPicPr>
          <p:cNvPr id="30724" name="Picture 5" descr="http://www.gelisy.com/meditation.jpg"/>
          <p:cNvPicPr>
            <a:picLocks noChangeAspect="1" noChangeArrowheads="1"/>
          </p:cNvPicPr>
          <p:nvPr/>
        </p:nvPicPr>
        <p:blipFill>
          <a:blip r:embed="rId3"/>
          <a:srcRect/>
          <a:stretch>
            <a:fillRect/>
          </a:stretch>
        </p:blipFill>
        <p:spPr bwMode="auto">
          <a:xfrm>
            <a:off x="5745163" y="3810000"/>
            <a:ext cx="3094037" cy="281940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pPr>
              <a:defRPr/>
            </a:pPr>
            <a:fld id="{C681340E-9813-4ACF-A9FA-9D16478ADC98}"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5" name="Slide Number Placeholder 4"/>
          <p:cNvSpPr>
            <a:spLocks noGrp="1"/>
          </p:cNvSpPr>
          <p:nvPr>
            <p:ph type="sldNum" sz="quarter" idx="12"/>
          </p:nvPr>
        </p:nvSpPr>
        <p:spPr/>
        <p:txBody>
          <a:bodyPr/>
          <a:lstStyle/>
          <a:p>
            <a:pPr>
              <a:defRPr/>
            </a:pPr>
            <a:fld id="{6E96BE4B-5EBE-4167-B483-E0099B1F95E3}" type="slidenum">
              <a:rPr lang="en-US" smtClean="0"/>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txBox="1">
            <a:spLocks noChangeArrowheads="1"/>
          </p:cNvSpPr>
          <p:nvPr/>
        </p:nvSpPr>
        <p:spPr bwMode="auto">
          <a:xfrm>
            <a:off x="990600" y="1752600"/>
            <a:ext cx="7772400" cy="4114800"/>
          </a:xfrm>
          <a:prstGeom prst="rect">
            <a:avLst/>
          </a:prstGeom>
          <a:noFill/>
          <a:ln w="9525">
            <a:noFill/>
            <a:miter lim="800000"/>
            <a:headEnd/>
            <a:tailEnd/>
          </a:ln>
        </p:spPr>
        <p:txBody>
          <a:bodyPr/>
          <a:lstStyle/>
          <a:p>
            <a:pPr marL="273050" indent="-273050">
              <a:lnSpc>
                <a:spcPct val="90000"/>
              </a:lnSpc>
              <a:spcBef>
                <a:spcPts val="600"/>
              </a:spcBef>
              <a:buClr>
                <a:srgbClr val="F3A447"/>
              </a:buClr>
              <a:buSzPct val="85000"/>
              <a:buFont typeface="Wingdings 2" pitchFamily="18" charset="2"/>
              <a:buChar char=""/>
            </a:pPr>
            <a:r>
              <a:rPr lang="en-US" sz="2800">
                <a:solidFill>
                  <a:srgbClr val="000000"/>
                </a:solidFill>
                <a:latin typeface="Constantia" pitchFamily="18" charset="0"/>
              </a:rPr>
              <a:t>Uses instruments which measure changes in bodily functions.</a:t>
            </a:r>
          </a:p>
          <a:p>
            <a:pPr marL="273050" indent="-273050">
              <a:lnSpc>
                <a:spcPct val="90000"/>
              </a:lnSpc>
              <a:spcBef>
                <a:spcPts val="600"/>
              </a:spcBef>
              <a:buClr>
                <a:srgbClr val="F3A447"/>
              </a:buClr>
              <a:buSzPct val="85000"/>
              <a:buFont typeface="Wingdings 2" pitchFamily="18" charset="2"/>
              <a:buChar char=""/>
            </a:pPr>
            <a:r>
              <a:rPr lang="en-US" sz="2800">
                <a:solidFill>
                  <a:srgbClr val="000000"/>
                </a:solidFill>
                <a:latin typeface="Constantia" pitchFamily="18" charset="0"/>
              </a:rPr>
              <a:t>Instruments can measure changes in:</a:t>
            </a:r>
          </a:p>
          <a:p>
            <a:pPr marL="273050" indent="-273050">
              <a:lnSpc>
                <a:spcPct val="90000"/>
              </a:lnSpc>
              <a:spcBef>
                <a:spcPts val="600"/>
              </a:spcBef>
              <a:buClr>
                <a:srgbClr val="F3A447"/>
              </a:buClr>
              <a:buSzPct val="85000"/>
            </a:pPr>
            <a:r>
              <a:rPr lang="en-US" sz="2800">
                <a:solidFill>
                  <a:srgbClr val="000000"/>
                </a:solidFill>
                <a:latin typeface="Constantia" pitchFamily="18" charset="0"/>
              </a:rPr>
              <a:t>		- Skin temperature</a:t>
            </a:r>
          </a:p>
          <a:p>
            <a:pPr marL="273050" indent="-273050">
              <a:lnSpc>
                <a:spcPct val="90000"/>
              </a:lnSpc>
              <a:spcBef>
                <a:spcPts val="600"/>
              </a:spcBef>
              <a:buClr>
                <a:srgbClr val="F3A447"/>
              </a:buClr>
              <a:buSzPct val="85000"/>
            </a:pPr>
            <a:r>
              <a:rPr lang="en-US" sz="2800">
                <a:solidFill>
                  <a:srgbClr val="000000"/>
                </a:solidFill>
                <a:latin typeface="Constantia" pitchFamily="18" charset="0"/>
              </a:rPr>
              <a:t>		- Sweating</a:t>
            </a:r>
          </a:p>
          <a:p>
            <a:pPr marL="273050" indent="-273050">
              <a:lnSpc>
                <a:spcPct val="90000"/>
              </a:lnSpc>
              <a:spcBef>
                <a:spcPts val="600"/>
              </a:spcBef>
              <a:buClr>
                <a:srgbClr val="F3A447"/>
              </a:buClr>
              <a:buSzPct val="85000"/>
            </a:pPr>
            <a:r>
              <a:rPr lang="en-US" sz="2800">
                <a:solidFill>
                  <a:srgbClr val="000000"/>
                </a:solidFill>
                <a:latin typeface="Constantia" pitchFamily="18" charset="0"/>
              </a:rPr>
              <a:t>		- Heart rate</a:t>
            </a:r>
          </a:p>
          <a:p>
            <a:pPr marL="273050" indent="-273050">
              <a:lnSpc>
                <a:spcPct val="90000"/>
              </a:lnSpc>
              <a:spcBef>
                <a:spcPts val="600"/>
              </a:spcBef>
              <a:buClr>
                <a:srgbClr val="F3A447"/>
              </a:buClr>
              <a:buSzPct val="85000"/>
            </a:pPr>
            <a:r>
              <a:rPr lang="en-US" sz="2800">
                <a:solidFill>
                  <a:srgbClr val="000000"/>
                </a:solidFill>
                <a:latin typeface="Constantia" pitchFamily="18" charset="0"/>
              </a:rPr>
              <a:t>		- Breathing</a:t>
            </a:r>
          </a:p>
          <a:p>
            <a:pPr marL="273050" indent="-273050">
              <a:lnSpc>
                <a:spcPct val="90000"/>
              </a:lnSpc>
              <a:spcBef>
                <a:spcPts val="600"/>
              </a:spcBef>
              <a:buClr>
                <a:srgbClr val="F3A447"/>
              </a:buClr>
              <a:buSzPct val="85000"/>
            </a:pPr>
            <a:r>
              <a:rPr lang="en-US" sz="2800">
                <a:solidFill>
                  <a:srgbClr val="000000"/>
                </a:solidFill>
                <a:latin typeface="Constantia" pitchFamily="18" charset="0"/>
              </a:rPr>
              <a:t>		- Muscle activity</a:t>
            </a:r>
          </a:p>
          <a:p>
            <a:pPr marL="273050" indent="-273050">
              <a:lnSpc>
                <a:spcPct val="90000"/>
              </a:lnSpc>
              <a:spcBef>
                <a:spcPts val="600"/>
              </a:spcBef>
              <a:buClr>
                <a:srgbClr val="F3A447"/>
              </a:buClr>
              <a:buSzPct val="85000"/>
            </a:pPr>
            <a:r>
              <a:rPr lang="en-US" sz="2800">
                <a:solidFill>
                  <a:srgbClr val="000000"/>
                </a:solidFill>
                <a:latin typeface="Constantia" pitchFamily="18" charset="0"/>
              </a:rPr>
              <a:t>		- Brain waves</a:t>
            </a:r>
          </a:p>
        </p:txBody>
      </p:sp>
      <p:sp>
        <p:nvSpPr>
          <p:cNvPr id="4" name="Rectangle 2"/>
          <p:cNvSpPr txBox="1">
            <a:spLocks noChangeArrowheads="1"/>
          </p:cNvSpPr>
          <p:nvPr/>
        </p:nvSpPr>
        <p:spPr>
          <a:xfrm>
            <a:off x="2590800" y="228600"/>
            <a:ext cx="3200400" cy="1143000"/>
          </a:xfrm>
          <a:prstGeom prst="rect">
            <a:avLst/>
          </a:prstGeom>
          <a:ln w="6350" cap="rnd">
            <a:noFill/>
          </a:ln>
        </p:spPr>
        <p:txBody>
          <a:bodyPr anchor="b">
            <a:normAutofit/>
          </a:bodyPr>
          <a:lst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fontAlgn="auto">
              <a:spcAft>
                <a:spcPts val="0"/>
              </a:spcAft>
              <a:defRPr/>
            </a:pPr>
            <a:r>
              <a:rPr sz="4000" u="sng" smtClean="0">
                <a:ln w="3200">
                  <a:solidFill>
                    <a:srgbClr val="444D26">
                      <a:shade val="75000"/>
                      <a:alpha val="25000"/>
                    </a:srgbClr>
                  </a:solidFill>
                  <a:prstDash val="solid"/>
                  <a:round/>
                </a:ln>
                <a:solidFill>
                  <a:sysClr val="windowText" lastClr="000000"/>
                </a:solidFill>
                <a:latin typeface="Constantia"/>
              </a:rPr>
              <a:t>Biofeedback</a:t>
            </a:r>
            <a:endParaRPr sz="4000" u="sng">
              <a:ln w="3200">
                <a:solidFill>
                  <a:srgbClr val="444D26">
                    <a:shade val="75000"/>
                    <a:alpha val="25000"/>
                  </a:srgbClr>
                </a:solidFill>
                <a:prstDash val="solid"/>
                <a:round/>
              </a:ln>
              <a:solidFill>
                <a:sysClr val="windowText" lastClr="000000"/>
              </a:solidFill>
              <a:latin typeface="Constantia"/>
            </a:endParaRPr>
          </a:p>
        </p:txBody>
      </p:sp>
      <p:pic>
        <p:nvPicPr>
          <p:cNvPr id="31748" name="Picture 4"/>
          <p:cNvPicPr>
            <a:picLocks noChangeAspect="1" noChangeArrowheads="1"/>
          </p:cNvPicPr>
          <p:nvPr/>
        </p:nvPicPr>
        <p:blipFill>
          <a:blip r:embed="rId3"/>
          <a:srcRect/>
          <a:stretch>
            <a:fillRect/>
          </a:stretch>
        </p:blipFill>
        <p:spPr bwMode="auto">
          <a:xfrm>
            <a:off x="5181600" y="3276600"/>
            <a:ext cx="3810000" cy="3417888"/>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fld id="{3257B56F-C400-4769-8272-A0DB9CAF1266}"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5" name="Slide Number Placeholder 4"/>
          <p:cNvSpPr>
            <a:spLocks noGrp="1"/>
          </p:cNvSpPr>
          <p:nvPr>
            <p:ph type="sldNum" sz="quarter" idx="12"/>
          </p:nvPr>
        </p:nvSpPr>
        <p:spPr/>
        <p:txBody>
          <a:bodyPr/>
          <a:lstStyle/>
          <a:p>
            <a:pPr>
              <a:defRPr/>
            </a:pPr>
            <a:fld id="{6E96BE4B-5EBE-4167-B483-E0099B1F95E3}" type="slidenum">
              <a:rPr lang="en-US" smtClean="0"/>
              <a:pPr>
                <a:defRPr/>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1600200" y="1219200"/>
            <a:ext cx="7391400" cy="1570038"/>
          </a:xfrm>
          <a:prstGeom prst="rect">
            <a:avLst/>
          </a:prstGeom>
          <a:noFill/>
          <a:ln w="9525">
            <a:noFill/>
            <a:miter lim="800000"/>
            <a:headEnd/>
            <a:tailEnd/>
          </a:ln>
        </p:spPr>
        <p:txBody>
          <a:bodyPr>
            <a:spAutoFit/>
          </a:bodyPr>
          <a:lstStyle/>
          <a:p>
            <a:r>
              <a:rPr lang="en-US">
                <a:solidFill>
                  <a:srgbClr val="DEA900"/>
                </a:solidFill>
              </a:rPr>
              <a:t> </a:t>
            </a:r>
          </a:p>
          <a:p>
            <a:r>
              <a:rPr lang="en-US">
                <a:solidFill>
                  <a:srgbClr val="DEA900"/>
                </a:solidFill>
              </a:rPr>
              <a:t>Relaxation training is any method or activity that helps a person to relax, to attain a state of increased calmness or otherwise reduce levels of anxiety, stress or anger. </a:t>
            </a:r>
          </a:p>
        </p:txBody>
      </p:sp>
      <p:pic>
        <p:nvPicPr>
          <p:cNvPr id="5124" name="Picture 4" descr="C:\Users\SANA\Pictures\Ocean-Waves-Relaxation-Kit_200907377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429000"/>
            <a:ext cx="79248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3097213" y="531813"/>
            <a:ext cx="3167062" cy="522287"/>
          </a:xfrm>
          <a:prstGeom prst="rect">
            <a:avLst/>
          </a:prstGeom>
          <a:noFill/>
          <a:ln w="9525">
            <a:noFill/>
            <a:miter lim="800000"/>
            <a:headEnd/>
            <a:tailEnd/>
          </a:ln>
        </p:spPr>
        <p:txBody>
          <a:bodyPr wrap="none">
            <a:spAutoFit/>
          </a:bodyPr>
          <a:lstStyle/>
          <a:p>
            <a:r>
              <a:rPr lang="en-US" sz="2800" b="1">
                <a:solidFill>
                  <a:srgbClr val="00B0F0"/>
                </a:solidFill>
              </a:rPr>
              <a:t>Relaxation training</a:t>
            </a:r>
            <a:endParaRPr lang="en-US" sz="2800">
              <a:solidFill>
                <a:srgbClr val="00B0F0"/>
              </a:solidFill>
            </a:endParaRPr>
          </a:p>
        </p:txBody>
      </p:sp>
      <p:sp>
        <p:nvSpPr>
          <p:cNvPr id="3" name="Date Placeholder 2"/>
          <p:cNvSpPr>
            <a:spLocks noGrp="1"/>
          </p:cNvSpPr>
          <p:nvPr>
            <p:ph type="dt" sz="half" idx="10"/>
          </p:nvPr>
        </p:nvSpPr>
        <p:spPr/>
        <p:txBody>
          <a:bodyPr/>
          <a:lstStyle/>
          <a:p>
            <a:pPr>
              <a:defRPr/>
            </a:pPr>
            <a:fld id="{1BB50838-F7AC-4D17-87A1-CBEB90CCF371}" type="datetime1">
              <a:rPr lang="en-US" smtClean="0"/>
              <a:t>3/22/2020</a:t>
            </a:fld>
            <a:endParaRPr lang="en-US"/>
          </a:p>
        </p:txBody>
      </p:sp>
      <p:sp>
        <p:nvSpPr>
          <p:cNvPr id="4" name="Footer Placeholder 3"/>
          <p:cNvSpPr>
            <a:spLocks noGrp="1"/>
          </p:cNvSpPr>
          <p:nvPr>
            <p:ph type="ftr" sz="quarter" idx="11"/>
          </p:nvPr>
        </p:nvSpPr>
        <p:spPr/>
        <p:txBody>
          <a:bodyPr/>
          <a:lstStyle/>
          <a:p>
            <a:pPr>
              <a:defRPr/>
            </a:pPr>
            <a:r>
              <a:rPr lang="en-US" smtClean="0"/>
              <a:t>Presentation by Dr Amina Muazzam</a:t>
            </a:r>
            <a:endParaRPr lang="en-US"/>
          </a:p>
        </p:txBody>
      </p:sp>
      <p:sp>
        <p:nvSpPr>
          <p:cNvPr id="5" name="Slide Number Placeholder 4"/>
          <p:cNvSpPr>
            <a:spLocks noGrp="1"/>
          </p:cNvSpPr>
          <p:nvPr>
            <p:ph type="sldNum" sz="quarter" idx="12"/>
          </p:nvPr>
        </p:nvSpPr>
        <p:spPr/>
        <p:txBody>
          <a:bodyPr/>
          <a:lstStyle/>
          <a:p>
            <a:pPr>
              <a:defRPr/>
            </a:pPr>
            <a:fld id="{6E96BE4B-5EBE-4167-B483-E0099B1F95E3}" type="slidenum">
              <a:rPr lang="en-US" smtClean="0"/>
              <a:pPr>
                <a:defRPr/>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txBox="1">
            <a:spLocks noChangeArrowheads="1"/>
          </p:cNvSpPr>
          <p:nvPr/>
        </p:nvSpPr>
        <p:spPr bwMode="auto">
          <a:xfrm>
            <a:off x="1447800" y="1524000"/>
            <a:ext cx="3429000" cy="5257800"/>
          </a:xfrm>
          <a:prstGeom prst="rect">
            <a:avLst/>
          </a:prstGeom>
          <a:noFill/>
          <a:ln w="9525">
            <a:noFill/>
            <a:miter lim="800000"/>
            <a:headEnd/>
            <a:tailEnd/>
          </a:ln>
        </p:spPr>
        <p:txBody>
          <a:bodyPr/>
          <a:lstStyle/>
          <a:p>
            <a:pPr marL="342900" indent="-342900" eaLnBrk="0" hangingPunct="0">
              <a:lnSpc>
                <a:spcPct val="80000"/>
              </a:lnSpc>
              <a:spcBef>
                <a:spcPct val="20000"/>
              </a:spcBef>
              <a:buClr>
                <a:schemeClr val="tx2"/>
              </a:buClr>
              <a:buFont typeface="Wingdings" pitchFamily="2" charset="2"/>
              <a:buChar char="w"/>
            </a:pPr>
            <a:r>
              <a:rPr lang="en-US" sz="2000"/>
              <a:t>This technique can be used to induce states of relaxation.</a:t>
            </a:r>
          </a:p>
          <a:p>
            <a:pPr marL="342900" indent="-342900" eaLnBrk="0" hangingPunct="0">
              <a:lnSpc>
                <a:spcPct val="80000"/>
              </a:lnSpc>
              <a:spcBef>
                <a:spcPct val="20000"/>
              </a:spcBef>
              <a:buClr>
                <a:schemeClr val="tx2"/>
              </a:buClr>
              <a:buFont typeface="Wingdings" pitchFamily="2" charset="2"/>
              <a:buChar char="w"/>
            </a:pPr>
            <a:r>
              <a:rPr lang="en-US" sz="2000"/>
              <a:t>It is induced by a person whose suggestions are accepted by the subject</a:t>
            </a:r>
          </a:p>
          <a:p>
            <a:pPr marL="342900" indent="-342900" eaLnBrk="0" hangingPunct="0">
              <a:lnSpc>
                <a:spcPct val="80000"/>
              </a:lnSpc>
              <a:spcBef>
                <a:spcPct val="20000"/>
              </a:spcBef>
              <a:buClr>
                <a:schemeClr val="tx2"/>
              </a:buClr>
              <a:buFont typeface="Wingdings" pitchFamily="2" charset="2"/>
              <a:buChar char="w"/>
            </a:pPr>
            <a:r>
              <a:rPr lang="en-US" sz="2000"/>
              <a:t>It can help to control anxiety and improve or alter behavior.</a:t>
            </a:r>
          </a:p>
          <a:p>
            <a:pPr marL="342900" indent="-342900" eaLnBrk="0" hangingPunct="0">
              <a:lnSpc>
                <a:spcPct val="80000"/>
              </a:lnSpc>
              <a:spcBef>
                <a:spcPct val="20000"/>
              </a:spcBef>
              <a:buClr>
                <a:schemeClr val="tx2"/>
              </a:buClr>
              <a:buFont typeface="Wingdings" pitchFamily="2" charset="2"/>
              <a:buChar char="w"/>
            </a:pPr>
            <a:r>
              <a:rPr lang="en-US" sz="2000"/>
              <a:t>Used on client to improve focus, motivation, confidence or to help control nervousness, tension or anxiety.</a:t>
            </a:r>
          </a:p>
          <a:p>
            <a:pPr marL="342900" indent="-342900" eaLnBrk="0" hangingPunct="0">
              <a:lnSpc>
                <a:spcPct val="80000"/>
              </a:lnSpc>
              <a:spcBef>
                <a:spcPct val="20000"/>
              </a:spcBef>
              <a:buClr>
                <a:schemeClr val="tx2"/>
              </a:buClr>
              <a:buFont typeface="Wingdings" pitchFamily="2" charset="2"/>
              <a:buChar char="w"/>
            </a:pPr>
            <a:r>
              <a:rPr lang="en-US" sz="2000"/>
              <a:t>Similar to autogenic training and meditation.</a:t>
            </a:r>
          </a:p>
        </p:txBody>
      </p:sp>
      <p:pic>
        <p:nvPicPr>
          <p:cNvPr id="32771" name="Picture 4"/>
          <p:cNvPicPr>
            <a:picLocks noChangeAspect="1" noChangeArrowheads="1"/>
          </p:cNvPicPr>
          <p:nvPr/>
        </p:nvPicPr>
        <p:blipFill>
          <a:blip r:embed="rId3"/>
          <a:srcRect/>
          <a:stretch>
            <a:fillRect/>
          </a:stretch>
        </p:blipFill>
        <p:spPr bwMode="auto">
          <a:xfrm>
            <a:off x="5638800" y="2362200"/>
            <a:ext cx="2638425" cy="3009900"/>
          </a:xfrm>
          <a:prstGeom prst="rect">
            <a:avLst/>
          </a:prstGeom>
          <a:noFill/>
          <a:ln w="9525">
            <a:noFill/>
            <a:miter lim="800000"/>
            <a:headEnd/>
            <a:tailEnd/>
          </a:ln>
          <a:effectLst/>
        </p:spPr>
      </p:pic>
      <p:sp>
        <p:nvSpPr>
          <p:cNvPr id="32772" name="Rectangle 2"/>
          <p:cNvSpPr txBox="1">
            <a:spLocks noChangeArrowheads="1"/>
          </p:cNvSpPr>
          <p:nvPr/>
        </p:nvSpPr>
        <p:spPr bwMode="auto">
          <a:xfrm>
            <a:off x="457200" y="381000"/>
            <a:ext cx="8153400" cy="914400"/>
          </a:xfrm>
          <a:prstGeom prst="rect">
            <a:avLst/>
          </a:prstGeom>
          <a:noFill/>
          <a:ln w="9525">
            <a:noFill/>
            <a:miter lim="800000"/>
            <a:headEnd/>
            <a:tailEnd/>
          </a:ln>
        </p:spPr>
        <p:txBody>
          <a:bodyPr/>
          <a:lstStyle/>
          <a:p>
            <a:pPr algn="ctr" eaLnBrk="0" hangingPunct="0"/>
            <a:r>
              <a:rPr lang="en-US" sz="4400">
                <a:solidFill>
                  <a:schemeClr val="tx2"/>
                </a:solidFill>
              </a:rPr>
              <a:t>Hypnosis </a:t>
            </a:r>
          </a:p>
        </p:txBody>
      </p:sp>
      <p:sp>
        <p:nvSpPr>
          <p:cNvPr id="2" name="Date Placeholder 1"/>
          <p:cNvSpPr>
            <a:spLocks noGrp="1"/>
          </p:cNvSpPr>
          <p:nvPr>
            <p:ph type="dt" sz="half" idx="10"/>
          </p:nvPr>
        </p:nvSpPr>
        <p:spPr/>
        <p:txBody>
          <a:bodyPr/>
          <a:lstStyle/>
          <a:p>
            <a:pPr>
              <a:defRPr/>
            </a:pPr>
            <a:fld id="{F6AF12E8-8743-406F-9FA9-071DB655ED77}"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ChangeArrowheads="1"/>
          </p:cNvSpPr>
          <p:nvPr/>
        </p:nvSpPr>
        <p:spPr bwMode="auto">
          <a:xfrm>
            <a:off x="2276475" y="604838"/>
            <a:ext cx="1847850" cy="708025"/>
          </a:xfrm>
          <a:prstGeom prst="rect">
            <a:avLst/>
          </a:prstGeom>
          <a:noFill/>
          <a:ln w="9525">
            <a:noFill/>
            <a:miter lim="800000"/>
            <a:headEnd/>
            <a:tailEnd/>
          </a:ln>
        </p:spPr>
        <p:txBody>
          <a:bodyPr>
            <a:spAutoFit/>
          </a:bodyPr>
          <a:lstStyle/>
          <a:p>
            <a:r>
              <a:rPr lang="en-US" sz="4000" b="1" i="1" u="sng"/>
              <a:t>Yoga</a:t>
            </a:r>
            <a:endParaRPr lang="en-US" sz="4000" u="sng"/>
          </a:p>
        </p:txBody>
      </p:sp>
      <p:sp>
        <p:nvSpPr>
          <p:cNvPr id="33795" name="Rectangle 5"/>
          <p:cNvSpPr>
            <a:spLocks noChangeArrowheads="1"/>
          </p:cNvSpPr>
          <p:nvPr/>
        </p:nvSpPr>
        <p:spPr bwMode="auto">
          <a:xfrm>
            <a:off x="1362075" y="1646238"/>
            <a:ext cx="4572000" cy="830262"/>
          </a:xfrm>
          <a:prstGeom prst="rect">
            <a:avLst/>
          </a:prstGeom>
          <a:noFill/>
          <a:ln w="9525">
            <a:noFill/>
            <a:miter lim="800000"/>
            <a:headEnd/>
            <a:tailEnd/>
          </a:ln>
        </p:spPr>
        <p:txBody>
          <a:bodyPr>
            <a:spAutoFit/>
          </a:bodyPr>
          <a:lstStyle/>
          <a:p>
            <a:r>
              <a:rPr lang="en-US"/>
              <a:t>An Indian technique of postures to induce flexibility and relaxation</a:t>
            </a:r>
          </a:p>
        </p:txBody>
      </p:sp>
      <p:sp>
        <p:nvSpPr>
          <p:cNvPr id="33796" name="TextBox 6"/>
          <p:cNvSpPr txBox="1">
            <a:spLocks noChangeArrowheads="1"/>
          </p:cNvSpPr>
          <p:nvPr/>
        </p:nvSpPr>
        <p:spPr bwMode="auto">
          <a:xfrm>
            <a:off x="1362075" y="2674938"/>
            <a:ext cx="4343400" cy="830262"/>
          </a:xfrm>
          <a:prstGeom prst="rect">
            <a:avLst/>
          </a:prstGeom>
          <a:noFill/>
          <a:ln w="9525">
            <a:noFill/>
            <a:miter lim="800000"/>
            <a:headEnd/>
            <a:tailEnd/>
          </a:ln>
        </p:spPr>
        <p:txBody>
          <a:bodyPr>
            <a:spAutoFit/>
          </a:bodyPr>
          <a:lstStyle/>
          <a:p>
            <a:r>
              <a:rPr lang="en-US"/>
              <a:t>Involves breathing exercises and physical exercises</a:t>
            </a:r>
          </a:p>
        </p:txBody>
      </p:sp>
      <p:sp>
        <p:nvSpPr>
          <p:cNvPr id="33797" name="TextBox 7"/>
          <p:cNvSpPr txBox="1">
            <a:spLocks noChangeArrowheads="1"/>
          </p:cNvSpPr>
          <p:nvPr/>
        </p:nvSpPr>
        <p:spPr bwMode="auto">
          <a:xfrm>
            <a:off x="1362075" y="3729038"/>
            <a:ext cx="4114800" cy="461962"/>
          </a:xfrm>
          <a:prstGeom prst="rect">
            <a:avLst/>
          </a:prstGeom>
          <a:noFill/>
          <a:ln w="9525">
            <a:noFill/>
            <a:miter lim="800000"/>
            <a:headEnd/>
            <a:tailEnd/>
          </a:ln>
        </p:spPr>
        <p:txBody>
          <a:bodyPr>
            <a:spAutoFit/>
          </a:bodyPr>
          <a:lstStyle/>
          <a:p>
            <a:r>
              <a:rPr lang="en-US"/>
              <a:t>Improves the function of body</a:t>
            </a:r>
          </a:p>
        </p:txBody>
      </p:sp>
      <p:sp>
        <p:nvSpPr>
          <p:cNvPr id="33798" name="TextBox 8"/>
          <p:cNvSpPr txBox="1">
            <a:spLocks noChangeArrowheads="1"/>
          </p:cNvSpPr>
          <p:nvPr/>
        </p:nvSpPr>
        <p:spPr bwMode="auto">
          <a:xfrm>
            <a:off x="1371600" y="4414838"/>
            <a:ext cx="3962400" cy="461962"/>
          </a:xfrm>
          <a:prstGeom prst="rect">
            <a:avLst/>
          </a:prstGeom>
          <a:noFill/>
          <a:ln w="9525">
            <a:noFill/>
            <a:miter lim="800000"/>
            <a:headEnd/>
            <a:tailEnd/>
          </a:ln>
        </p:spPr>
        <p:txBody>
          <a:bodyPr>
            <a:spAutoFit/>
          </a:bodyPr>
          <a:lstStyle/>
          <a:p>
            <a:r>
              <a:rPr lang="en-US"/>
              <a:t>Leading to better breathing </a:t>
            </a:r>
          </a:p>
        </p:txBody>
      </p:sp>
      <p:sp>
        <p:nvSpPr>
          <p:cNvPr id="33799" name="TextBox 9"/>
          <p:cNvSpPr txBox="1">
            <a:spLocks noChangeArrowheads="1"/>
          </p:cNvSpPr>
          <p:nvPr/>
        </p:nvSpPr>
        <p:spPr bwMode="auto">
          <a:xfrm>
            <a:off x="1371600" y="5105400"/>
            <a:ext cx="3657600" cy="461963"/>
          </a:xfrm>
          <a:prstGeom prst="rect">
            <a:avLst/>
          </a:prstGeom>
          <a:noFill/>
          <a:ln w="9525">
            <a:noFill/>
            <a:miter lim="800000"/>
            <a:headEnd/>
            <a:tailEnd/>
          </a:ln>
        </p:spPr>
        <p:txBody>
          <a:bodyPr>
            <a:spAutoFit/>
          </a:bodyPr>
          <a:lstStyle/>
          <a:p>
            <a:r>
              <a:rPr lang="en-US"/>
              <a:t>Increased muscle tone</a:t>
            </a:r>
          </a:p>
        </p:txBody>
      </p:sp>
      <p:sp>
        <p:nvSpPr>
          <p:cNvPr id="33800" name="TextBox 10"/>
          <p:cNvSpPr txBox="1">
            <a:spLocks noChangeArrowheads="1"/>
          </p:cNvSpPr>
          <p:nvPr/>
        </p:nvSpPr>
        <p:spPr bwMode="auto">
          <a:xfrm>
            <a:off x="1371600" y="5783263"/>
            <a:ext cx="3200400" cy="461962"/>
          </a:xfrm>
          <a:prstGeom prst="rect">
            <a:avLst/>
          </a:prstGeom>
          <a:noFill/>
          <a:ln w="9525">
            <a:noFill/>
            <a:miter lim="800000"/>
            <a:headEnd/>
            <a:tailEnd/>
          </a:ln>
        </p:spPr>
        <p:txBody>
          <a:bodyPr>
            <a:spAutoFit/>
          </a:bodyPr>
          <a:lstStyle/>
          <a:p>
            <a:r>
              <a:rPr lang="en-US"/>
              <a:t>Released stress</a:t>
            </a:r>
          </a:p>
        </p:txBody>
      </p:sp>
      <p:pic>
        <p:nvPicPr>
          <p:cNvPr id="33801" name="Picture 4"/>
          <p:cNvPicPr>
            <a:picLocks noChangeAspect="1" noChangeArrowheads="1"/>
          </p:cNvPicPr>
          <p:nvPr/>
        </p:nvPicPr>
        <p:blipFill>
          <a:blip r:embed="rId3"/>
          <a:srcRect/>
          <a:stretch>
            <a:fillRect/>
          </a:stretch>
        </p:blipFill>
        <p:spPr bwMode="auto">
          <a:xfrm>
            <a:off x="5911850" y="958850"/>
            <a:ext cx="2927350" cy="5518150"/>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fld id="{44F44F6A-675D-44E0-997A-2DE795C65630}"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p:cNvPicPr>
            <a:picLocks noChangeAspect="1" noChangeArrowheads="1"/>
          </p:cNvPicPr>
          <p:nvPr/>
        </p:nvPicPr>
        <p:blipFill>
          <a:blip r:embed="rId2"/>
          <a:srcRect/>
          <a:stretch>
            <a:fillRect/>
          </a:stretch>
        </p:blipFill>
        <p:spPr bwMode="auto">
          <a:xfrm>
            <a:off x="6248400" y="3657600"/>
            <a:ext cx="2743200" cy="2895600"/>
          </a:xfrm>
          <a:prstGeom prst="rect">
            <a:avLst/>
          </a:prstGeom>
          <a:noFill/>
          <a:ln w="9525">
            <a:noFill/>
            <a:miter lim="800000"/>
            <a:headEnd/>
            <a:tailEnd/>
          </a:ln>
          <a:effectLst/>
        </p:spPr>
      </p:pic>
      <p:sp>
        <p:nvSpPr>
          <p:cNvPr id="34819" name="Rectangle 3"/>
          <p:cNvSpPr txBox="1">
            <a:spLocks noChangeArrowheads="1"/>
          </p:cNvSpPr>
          <p:nvPr/>
        </p:nvSpPr>
        <p:spPr bwMode="auto">
          <a:xfrm>
            <a:off x="1371600" y="3810000"/>
            <a:ext cx="8229600" cy="4572000"/>
          </a:xfrm>
          <a:prstGeom prst="rect">
            <a:avLst/>
          </a:prstGeom>
          <a:noFill/>
          <a:ln w="9525">
            <a:noFill/>
            <a:miter lim="800000"/>
            <a:headEnd/>
            <a:tailEnd/>
          </a:ln>
        </p:spPr>
        <p:txBody>
          <a:bodyPr/>
          <a:lstStyle/>
          <a:p>
            <a:pPr marL="273050" indent="-273050">
              <a:spcBef>
                <a:spcPts val="600"/>
              </a:spcBef>
              <a:buClr>
                <a:srgbClr val="F3A447"/>
              </a:buClr>
              <a:buSzPct val="85000"/>
              <a:buFont typeface="Wingdings 2" pitchFamily="18" charset="2"/>
              <a:buChar char=""/>
            </a:pPr>
            <a:r>
              <a:rPr lang="en-US" sz="2600">
                <a:solidFill>
                  <a:srgbClr val="000000"/>
                </a:solidFill>
                <a:latin typeface="Constantia" pitchFamily="18" charset="0"/>
              </a:rPr>
              <a:t>Relieves muscle tension</a:t>
            </a:r>
          </a:p>
          <a:p>
            <a:pPr marL="273050" indent="-273050">
              <a:spcBef>
                <a:spcPts val="600"/>
              </a:spcBef>
              <a:buClr>
                <a:srgbClr val="F3A447"/>
              </a:buClr>
              <a:buSzPct val="85000"/>
              <a:buFont typeface="Wingdings 2" pitchFamily="18" charset="2"/>
              <a:buChar char=""/>
            </a:pPr>
            <a:r>
              <a:rPr lang="en-US" sz="2600">
                <a:solidFill>
                  <a:srgbClr val="000000"/>
                </a:solidFill>
                <a:latin typeface="Constantia" pitchFamily="18" charset="0"/>
              </a:rPr>
              <a:t>Improves flexibility  </a:t>
            </a:r>
          </a:p>
        </p:txBody>
      </p:sp>
      <p:sp>
        <p:nvSpPr>
          <p:cNvPr id="34820" name="TextBox 3"/>
          <p:cNvSpPr txBox="1">
            <a:spLocks noChangeArrowheads="1"/>
          </p:cNvSpPr>
          <p:nvPr/>
        </p:nvSpPr>
        <p:spPr bwMode="auto">
          <a:xfrm>
            <a:off x="1676400" y="1847850"/>
            <a:ext cx="6553200" cy="1200150"/>
          </a:xfrm>
          <a:prstGeom prst="rect">
            <a:avLst/>
          </a:prstGeom>
          <a:noFill/>
          <a:ln w="9525">
            <a:noFill/>
            <a:miter lim="800000"/>
            <a:headEnd/>
            <a:tailEnd/>
          </a:ln>
        </p:spPr>
        <p:txBody>
          <a:bodyPr>
            <a:spAutoFit/>
          </a:bodyPr>
          <a:lstStyle/>
          <a:p>
            <a:r>
              <a:rPr lang="en-US"/>
              <a:t>Massage involves a wide variety of techniques such as acupressure, deep tissue massages and Indian head massages etc. </a:t>
            </a:r>
          </a:p>
        </p:txBody>
      </p:sp>
      <p:sp>
        <p:nvSpPr>
          <p:cNvPr id="5" name="Rectangle 2"/>
          <p:cNvSpPr txBox="1">
            <a:spLocks noChangeArrowheads="1"/>
          </p:cNvSpPr>
          <p:nvPr/>
        </p:nvSpPr>
        <p:spPr>
          <a:xfrm>
            <a:off x="1676400" y="228600"/>
            <a:ext cx="2133600" cy="1219200"/>
          </a:xfrm>
          <a:prstGeom prst="rect">
            <a:avLst/>
          </a:prstGeom>
          <a:ln w="6350" cap="rnd">
            <a:noFill/>
          </a:ln>
        </p:spPr>
        <p:txBody>
          <a:bodyPr anchor="b">
            <a:normAutofit/>
          </a:bodyPr>
          <a:lst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fontAlgn="auto">
              <a:spcAft>
                <a:spcPts val="0"/>
              </a:spcAft>
              <a:defRPr/>
            </a:pPr>
            <a:r>
              <a:rPr u="sng" smtClean="0">
                <a:ln w="3200">
                  <a:solidFill>
                    <a:srgbClr val="444D26">
                      <a:shade val="75000"/>
                      <a:alpha val="25000"/>
                    </a:srgbClr>
                  </a:solidFill>
                  <a:prstDash val="solid"/>
                  <a:round/>
                </a:ln>
                <a:solidFill>
                  <a:sysClr val="windowText" lastClr="000000"/>
                </a:solidFill>
                <a:latin typeface="Constantia"/>
              </a:rPr>
              <a:t>Massage</a:t>
            </a:r>
            <a:endParaRPr u="sng">
              <a:ln w="3200">
                <a:solidFill>
                  <a:srgbClr val="444D26">
                    <a:shade val="75000"/>
                    <a:alpha val="25000"/>
                  </a:srgbClr>
                </a:solidFill>
                <a:prstDash val="solid"/>
                <a:round/>
              </a:ln>
              <a:solidFill>
                <a:sysClr val="windowText" lastClr="000000"/>
              </a:solidFill>
              <a:latin typeface="Constantia"/>
            </a:endParaRPr>
          </a:p>
        </p:txBody>
      </p:sp>
      <p:pic>
        <p:nvPicPr>
          <p:cNvPr id="35846" name="Picture 6" descr="C:\Users\SANA\Pictures\16_6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105400"/>
            <a:ext cx="3200400" cy="1530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59B986CD-71C7-4986-B58B-7C6CCD4CAE69}"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7"/>
          <p:cNvSpPr txBox="1">
            <a:spLocks noChangeArrowheads="1"/>
          </p:cNvSpPr>
          <p:nvPr/>
        </p:nvSpPr>
        <p:spPr bwMode="auto">
          <a:xfrm>
            <a:off x="1257300" y="1371600"/>
            <a:ext cx="8229600" cy="4572000"/>
          </a:xfrm>
          <a:prstGeom prst="rect">
            <a:avLst/>
          </a:prstGeom>
          <a:noFill/>
          <a:ln w="9525">
            <a:noFill/>
            <a:miter lim="800000"/>
            <a:headEnd/>
            <a:tailEnd/>
          </a:ln>
        </p:spPr>
        <p:txBody>
          <a:bodyPr/>
          <a:lstStyle/>
          <a:p>
            <a:pPr marL="273050" indent="-273050">
              <a:spcBef>
                <a:spcPts val="600"/>
              </a:spcBef>
              <a:buClr>
                <a:srgbClr val="F3A447"/>
              </a:buClr>
              <a:buSzPct val="85000"/>
              <a:buFont typeface="Wingdings 2" pitchFamily="18" charset="2"/>
              <a:buChar char=""/>
            </a:pPr>
            <a:r>
              <a:rPr lang="en-US" sz="2800">
                <a:solidFill>
                  <a:srgbClr val="000000"/>
                </a:solidFill>
                <a:latin typeface="Constantia" pitchFamily="18" charset="0"/>
              </a:rPr>
              <a:t>Can improve mood state</a:t>
            </a:r>
          </a:p>
          <a:p>
            <a:pPr marL="273050" indent="-273050">
              <a:spcBef>
                <a:spcPts val="600"/>
              </a:spcBef>
              <a:buClr>
                <a:srgbClr val="F3A447"/>
              </a:buClr>
              <a:buSzPct val="85000"/>
              <a:buFont typeface="Wingdings 2" pitchFamily="18" charset="2"/>
              <a:buChar char=""/>
            </a:pPr>
            <a:r>
              <a:rPr lang="en-US" sz="2800">
                <a:solidFill>
                  <a:srgbClr val="000000"/>
                </a:solidFill>
                <a:latin typeface="Constantia" pitchFamily="18" charset="0"/>
              </a:rPr>
              <a:t>Reduce muscle tension</a:t>
            </a:r>
          </a:p>
          <a:p>
            <a:pPr marL="273050" indent="-273050">
              <a:spcBef>
                <a:spcPts val="600"/>
              </a:spcBef>
              <a:buClr>
                <a:srgbClr val="F3A447"/>
              </a:buClr>
              <a:buSzPct val="85000"/>
              <a:buFont typeface="Wingdings 2" pitchFamily="18" charset="2"/>
              <a:buChar char=""/>
            </a:pPr>
            <a:r>
              <a:rPr lang="en-US" sz="2800">
                <a:solidFill>
                  <a:srgbClr val="000000"/>
                </a:solidFill>
                <a:latin typeface="Constantia" pitchFamily="18" charset="0"/>
              </a:rPr>
              <a:t>Light, aerobic exercise</a:t>
            </a:r>
          </a:p>
          <a:p>
            <a:pPr marL="273050" indent="-273050">
              <a:spcBef>
                <a:spcPts val="600"/>
              </a:spcBef>
              <a:buClr>
                <a:srgbClr val="F3A447"/>
              </a:buClr>
              <a:buSzPct val="85000"/>
              <a:buFont typeface="Wingdings 2" pitchFamily="18" charset="2"/>
              <a:buChar char=""/>
            </a:pPr>
            <a:r>
              <a:rPr lang="en-US" sz="2800">
                <a:solidFill>
                  <a:srgbClr val="000000"/>
                </a:solidFill>
                <a:latin typeface="Constantia" pitchFamily="18" charset="0"/>
              </a:rPr>
              <a:t>Examples:</a:t>
            </a:r>
          </a:p>
          <a:p>
            <a:pPr marL="273050" indent="-273050">
              <a:spcBef>
                <a:spcPts val="600"/>
              </a:spcBef>
              <a:buClr>
                <a:srgbClr val="F3A447"/>
              </a:buClr>
              <a:buSzPct val="85000"/>
            </a:pPr>
            <a:r>
              <a:rPr lang="en-US">
                <a:solidFill>
                  <a:srgbClr val="000000"/>
                </a:solidFill>
                <a:latin typeface="Constantia" pitchFamily="18" charset="0"/>
              </a:rPr>
              <a:t>		-</a:t>
            </a:r>
            <a:r>
              <a:rPr lang="en-US">
                <a:solidFill>
                  <a:srgbClr val="FFFFFF"/>
                </a:solidFill>
                <a:latin typeface="Constantia" pitchFamily="18" charset="0"/>
              </a:rPr>
              <a:t> </a:t>
            </a:r>
            <a:r>
              <a:rPr lang="en-US">
                <a:solidFill>
                  <a:srgbClr val="000000"/>
                </a:solidFill>
                <a:latin typeface="Constantia" pitchFamily="18" charset="0"/>
              </a:rPr>
              <a:t>Going for a light jog </a:t>
            </a:r>
          </a:p>
          <a:p>
            <a:pPr marL="273050" indent="-273050">
              <a:spcBef>
                <a:spcPts val="600"/>
              </a:spcBef>
              <a:buClr>
                <a:srgbClr val="F3A447"/>
              </a:buClr>
              <a:buSzPct val="85000"/>
            </a:pPr>
            <a:r>
              <a:rPr lang="en-US">
                <a:solidFill>
                  <a:srgbClr val="000000"/>
                </a:solidFill>
                <a:latin typeface="Constantia" pitchFamily="18" charset="0"/>
              </a:rPr>
              <a:t>		- Doing exercises such as swimming, walking </a:t>
            </a:r>
            <a:r>
              <a:rPr lang="en-US" sz="2600">
                <a:solidFill>
                  <a:srgbClr val="FFFFFF"/>
                </a:solidFill>
                <a:latin typeface="Constantia" pitchFamily="18" charset="0"/>
              </a:rPr>
              <a:t>  </a:t>
            </a:r>
          </a:p>
        </p:txBody>
      </p:sp>
      <p:sp>
        <p:nvSpPr>
          <p:cNvPr id="3" name="Rectangle 1026"/>
          <p:cNvSpPr txBox="1">
            <a:spLocks noChangeArrowheads="1"/>
          </p:cNvSpPr>
          <p:nvPr/>
        </p:nvSpPr>
        <p:spPr>
          <a:xfrm>
            <a:off x="3286393" y="-152400"/>
            <a:ext cx="2667000" cy="1219200"/>
          </a:xfrm>
          <a:prstGeom prst="rect">
            <a:avLst/>
          </a:prstGeom>
          <a:ln w="6350" cap="rnd">
            <a:noFill/>
          </a:ln>
        </p:spPr>
        <p:txBody>
          <a:bodyPr anchor="b">
            <a:normAutofit/>
          </a:bodyPr>
          <a:lst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fontAlgn="auto">
              <a:spcAft>
                <a:spcPts val="0"/>
              </a:spcAft>
              <a:defRPr/>
            </a:pPr>
            <a:r>
              <a:rPr u="sng" smtClean="0">
                <a:ln w="3200">
                  <a:solidFill>
                    <a:srgbClr val="444D26">
                      <a:shade val="75000"/>
                      <a:alpha val="25000"/>
                    </a:srgbClr>
                  </a:solidFill>
                  <a:prstDash val="solid"/>
                  <a:round/>
                </a:ln>
                <a:solidFill>
                  <a:sysClr val="windowText" lastClr="000000"/>
                </a:solidFill>
                <a:latin typeface="Constantia"/>
              </a:rPr>
              <a:t>Exercise</a:t>
            </a:r>
            <a:endParaRPr u="sng">
              <a:ln w="3200">
                <a:solidFill>
                  <a:srgbClr val="444D26">
                    <a:shade val="75000"/>
                    <a:alpha val="25000"/>
                  </a:srgbClr>
                </a:solidFill>
                <a:prstDash val="solid"/>
                <a:round/>
              </a:ln>
              <a:solidFill>
                <a:sysClr val="windowText" lastClr="000000"/>
              </a:solidFill>
              <a:latin typeface="Constantia"/>
            </a:endParaRPr>
          </a:p>
        </p:txBody>
      </p:sp>
      <p:pic>
        <p:nvPicPr>
          <p:cNvPr id="36869" name="Picture 7" descr="http://www.nevermindthebuspass.com/wp-content/uploads/2012/11/exercis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462" y="4338637"/>
            <a:ext cx="6686550" cy="2362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7AD2C0BE-D342-4710-925C-CE7CC1ABEE63}" type="datetime1">
              <a:rPr lang="en-US" smtClean="0"/>
              <a:t>3/22/2020</a:t>
            </a:fld>
            <a:endParaRPr lang="en-US"/>
          </a:p>
        </p:txBody>
      </p:sp>
      <p:sp>
        <p:nvSpPr>
          <p:cNvPr id="4" name="Footer Placeholder 3"/>
          <p:cNvSpPr>
            <a:spLocks noGrp="1"/>
          </p:cNvSpPr>
          <p:nvPr>
            <p:ph type="ftr" sz="quarter" idx="11"/>
          </p:nvPr>
        </p:nvSpPr>
        <p:spPr/>
        <p:txBody>
          <a:bodyPr/>
          <a:lstStyle/>
          <a:p>
            <a:pPr>
              <a:defRPr/>
            </a:pPr>
            <a:r>
              <a:rPr lang="en-US" smtClean="0"/>
              <a:t>Presentation by Dr Amina Muazzam</a:t>
            </a:r>
            <a:endParaRPr lang="en-US"/>
          </a:p>
        </p:txBody>
      </p:sp>
      <p:sp>
        <p:nvSpPr>
          <p:cNvPr id="5" name="Slide Number Placeholder 4"/>
          <p:cNvSpPr>
            <a:spLocks noGrp="1"/>
          </p:cNvSpPr>
          <p:nvPr>
            <p:ph type="sldNum" sz="quarter" idx="12"/>
          </p:nvPr>
        </p:nvSpPr>
        <p:spPr/>
        <p:txBody>
          <a:bodyPr/>
          <a:lstStyle/>
          <a:p>
            <a:pPr>
              <a:defRPr/>
            </a:pPr>
            <a:fld id="{6E96BE4B-5EBE-4167-B483-E0099B1F95E3}" type="slidenum">
              <a:rPr lang="en-US" smtClean="0"/>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txBox="1">
            <a:spLocks noChangeArrowheads="1"/>
          </p:cNvSpPr>
          <p:nvPr/>
        </p:nvSpPr>
        <p:spPr bwMode="auto">
          <a:xfrm>
            <a:off x="1143000" y="1676400"/>
            <a:ext cx="8229600" cy="4572000"/>
          </a:xfrm>
          <a:prstGeom prst="rect">
            <a:avLst/>
          </a:prstGeom>
          <a:noFill/>
          <a:ln w="9525">
            <a:noFill/>
            <a:miter lim="800000"/>
            <a:headEnd/>
            <a:tailEnd/>
          </a:ln>
        </p:spPr>
        <p:txBody>
          <a:bodyPr/>
          <a:lstStyle/>
          <a:p>
            <a:pPr marL="273050" indent="-273050">
              <a:spcBef>
                <a:spcPts val="600"/>
              </a:spcBef>
              <a:buClr>
                <a:srgbClr val="F3A447"/>
              </a:buClr>
              <a:buSzPct val="85000"/>
              <a:buFont typeface="Wingdings 2" pitchFamily="18" charset="2"/>
              <a:buChar char=""/>
            </a:pPr>
            <a:r>
              <a:rPr lang="en-US" sz="2800">
                <a:solidFill>
                  <a:srgbClr val="000000"/>
                </a:solidFill>
                <a:latin typeface="Constantia" pitchFamily="18" charset="0"/>
              </a:rPr>
              <a:t> Involves listening to music which motivates them or acts to relax them</a:t>
            </a:r>
            <a:endParaRPr lang="en-US" sz="2800">
              <a:solidFill>
                <a:srgbClr val="FFFFFF"/>
              </a:solidFill>
              <a:latin typeface="Constantia" pitchFamily="18" charset="0"/>
            </a:endParaRPr>
          </a:p>
        </p:txBody>
      </p:sp>
      <p:pic>
        <p:nvPicPr>
          <p:cNvPr id="36867" name="Picture 8" descr="C:\Program Files\Common Files\Microsoft Shared\Clipart\cagcat50\en00354_.wmf"/>
          <p:cNvPicPr>
            <a:picLocks noChangeAspect="1" noChangeArrowheads="1"/>
          </p:cNvPicPr>
          <p:nvPr/>
        </p:nvPicPr>
        <p:blipFill>
          <a:blip r:embed="rId3"/>
          <a:srcRect/>
          <a:stretch>
            <a:fillRect/>
          </a:stretch>
        </p:blipFill>
        <p:spPr bwMode="auto">
          <a:xfrm>
            <a:off x="1524000" y="3505200"/>
            <a:ext cx="2671763" cy="2092325"/>
          </a:xfrm>
          <a:prstGeom prst="rect">
            <a:avLst/>
          </a:prstGeom>
          <a:noFill/>
          <a:ln w="9525">
            <a:noFill/>
            <a:miter lim="800000"/>
            <a:headEnd/>
            <a:tailEnd/>
          </a:ln>
        </p:spPr>
      </p:pic>
      <p:pic>
        <p:nvPicPr>
          <p:cNvPr id="36868" name="Picture 5" descr="http://www.sendmeamirror.com/products/569.jpg"/>
          <p:cNvPicPr>
            <a:picLocks noChangeAspect="1" noChangeArrowheads="1"/>
          </p:cNvPicPr>
          <p:nvPr/>
        </p:nvPicPr>
        <p:blipFill>
          <a:blip r:embed="rId4"/>
          <a:srcRect/>
          <a:stretch>
            <a:fillRect/>
          </a:stretch>
        </p:blipFill>
        <p:spPr bwMode="auto">
          <a:xfrm>
            <a:off x="5562600" y="3048000"/>
            <a:ext cx="2992438" cy="2992438"/>
          </a:xfrm>
          <a:prstGeom prst="rect">
            <a:avLst/>
          </a:prstGeom>
          <a:noFill/>
          <a:ln w="9525">
            <a:noFill/>
            <a:miter lim="800000"/>
            <a:headEnd/>
            <a:tailEnd/>
          </a:ln>
        </p:spPr>
      </p:pic>
      <p:sp>
        <p:nvSpPr>
          <p:cNvPr id="5" name="Rectangle 2"/>
          <p:cNvSpPr txBox="1">
            <a:spLocks noChangeArrowheads="1"/>
          </p:cNvSpPr>
          <p:nvPr/>
        </p:nvSpPr>
        <p:spPr>
          <a:xfrm>
            <a:off x="2393324" y="152400"/>
            <a:ext cx="1905000" cy="1219200"/>
          </a:xfrm>
          <a:prstGeom prst="rect">
            <a:avLst/>
          </a:prstGeom>
          <a:ln w="6350" cap="rnd">
            <a:noFill/>
          </a:ln>
        </p:spPr>
        <p:txBody>
          <a:bodyPr anchor="b">
            <a:normAutofit/>
          </a:bodyPr>
          <a:lst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fontAlgn="auto">
              <a:spcAft>
                <a:spcPts val="0"/>
              </a:spcAft>
              <a:defRPr/>
            </a:pPr>
            <a:r>
              <a:rPr sz="4000" u="sng" smtClean="0">
                <a:ln w="3200">
                  <a:solidFill>
                    <a:srgbClr val="444D26">
                      <a:shade val="75000"/>
                      <a:alpha val="25000"/>
                    </a:srgbClr>
                  </a:solidFill>
                  <a:prstDash val="solid"/>
                  <a:round/>
                </a:ln>
                <a:solidFill>
                  <a:sysClr val="windowText" lastClr="000000"/>
                </a:solidFill>
                <a:latin typeface="Constantia"/>
              </a:rPr>
              <a:t>Music</a:t>
            </a:r>
            <a:endParaRPr sz="4000" u="sng">
              <a:ln w="3200">
                <a:solidFill>
                  <a:srgbClr val="444D26">
                    <a:shade val="75000"/>
                    <a:alpha val="25000"/>
                  </a:srgbClr>
                </a:solidFill>
                <a:prstDash val="solid"/>
                <a:round/>
              </a:ln>
              <a:solidFill>
                <a:sysClr val="windowText" lastClr="000000"/>
              </a:solidFill>
              <a:latin typeface="Constantia"/>
            </a:endParaRPr>
          </a:p>
        </p:txBody>
      </p:sp>
      <p:sp>
        <p:nvSpPr>
          <p:cNvPr id="2" name="Date Placeholder 1"/>
          <p:cNvSpPr>
            <a:spLocks noGrp="1"/>
          </p:cNvSpPr>
          <p:nvPr>
            <p:ph type="dt" sz="half" idx="10"/>
          </p:nvPr>
        </p:nvSpPr>
        <p:spPr/>
        <p:txBody>
          <a:bodyPr/>
          <a:lstStyle/>
          <a:p>
            <a:pPr>
              <a:defRPr/>
            </a:pPr>
            <a:fld id="{1A6ECACC-B010-44F0-8F0B-5CB8B78CBE28}"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txBox="1">
            <a:spLocks noChangeArrowheads="1"/>
          </p:cNvSpPr>
          <p:nvPr/>
        </p:nvSpPr>
        <p:spPr bwMode="auto">
          <a:xfrm>
            <a:off x="1143000" y="1295400"/>
            <a:ext cx="8229600" cy="4572000"/>
          </a:xfrm>
          <a:prstGeom prst="rect">
            <a:avLst/>
          </a:prstGeom>
          <a:noFill/>
          <a:ln w="9525">
            <a:noFill/>
            <a:miter lim="800000"/>
            <a:headEnd/>
            <a:tailEnd/>
          </a:ln>
        </p:spPr>
        <p:txBody>
          <a:bodyPr/>
          <a:lstStyle/>
          <a:p>
            <a:pPr marL="273050" indent="-273050">
              <a:spcBef>
                <a:spcPts val="600"/>
              </a:spcBef>
              <a:buClr>
                <a:srgbClr val="F3A447"/>
              </a:buClr>
              <a:buSzPct val="85000"/>
              <a:buFont typeface="Wingdings 2" pitchFamily="18" charset="2"/>
              <a:buChar char=""/>
            </a:pPr>
            <a:r>
              <a:rPr lang="en-US" sz="2800">
                <a:solidFill>
                  <a:srgbClr val="000000"/>
                </a:solidFill>
                <a:latin typeface="Constantia" pitchFamily="18" charset="0"/>
              </a:rPr>
              <a:t>Any activity that you find relaxing and slows the body and mind</a:t>
            </a:r>
          </a:p>
          <a:p>
            <a:pPr marL="273050" indent="-273050">
              <a:spcBef>
                <a:spcPts val="600"/>
              </a:spcBef>
              <a:buClr>
                <a:srgbClr val="F3A447"/>
              </a:buClr>
              <a:buSzPct val="85000"/>
              <a:buFont typeface="Wingdings 2" pitchFamily="18" charset="2"/>
              <a:buChar char=""/>
            </a:pPr>
            <a:r>
              <a:rPr lang="en-US" sz="2800">
                <a:solidFill>
                  <a:srgbClr val="000000"/>
                </a:solidFill>
                <a:latin typeface="Constantia" pitchFamily="18" charset="0"/>
              </a:rPr>
              <a:t>Examples:</a:t>
            </a:r>
          </a:p>
          <a:p>
            <a:pPr marL="639763" lvl="1" indent="-273050">
              <a:spcBef>
                <a:spcPts val="300"/>
              </a:spcBef>
              <a:buClr>
                <a:srgbClr val="D6903D"/>
              </a:buClr>
              <a:buSzPct val="85000"/>
            </a:pPr>
            <a:r>
              <a:rPr lang="en-US">
                <a:solidFill>
                  <a:srgbClr val="000000"/>
                </a:solidFill>
                <a:latin typeface="Constantia" pitchFamily="18" charset="0"/>
              </a:rPr>
              <a:t>		1. Reading</a:t>
            </a:r>
          </a:p>
          <a:p>
            <a:pPr marL="639763" lvl="1" indent="-273050">
              <a:spcBef>
                <a:spcPts val="300"/>
              </a:spcBef>
              <a:buClr>
                <a:srgbClr val="D6903D"/>
              </a:buClr>
              <a:buSzPct val="85000"/>
            </a:pPr>
            <a:r>
              <a:rPr lang="en-US">
                <a:solidFill>
                  <a:srgbClr val="000000"/>
                </a:solidFill>
                <a:latin typeface="Constantia" pitchFamily="18" charset="0"/>
              </a:rPr>
              <a:t>		2. Playing a musical instrument</a:t>
            </a:r>
          </a:p>
          <a:p>
            <a:pPr marL="639763" lvl="1" indent="-273050">
              <a:spcBef>
                <a:spcPts val="300"/>
              </a:spcBef>
              <a:buClr>
                <a:srgbClr val="D6903D"/>
              </a:buClr>
              <a:buSzPct val="85000"/>
            </a:pPr>
            <a:r>
              <a:rPr lang="en-US">
                <a:solidFill>
                  <a:srgbClr val="000000"/>
                </a:solidFill>
                <a:latin typeface="Constantia" pitchFamily="18" charset="0"/>
              </a:rPr>
              <a:t>       3. Gardening </a:t>
            </a:r>
          </a:p>
          <a:p>
            <a:pPr marL="639763" lvl="1" indent="-273050">
              <a:spcBef>
                <a:spcPts val="300"/>
              </a:spcBef>
              <a:buClr>
                <a:srgbClr val="D6903D"/>
              </a:buClr>
              <a:buSzPct val="85000"/>
            </a:pPr>
            <a:r>
              <a:rPr lang="en-US">
                <a:solidFill>
                  <a:srgbClr val="000000"/>
                </a:solidFill>
                <a:latin typeface="Constantia" pitchFamily="18" charset="0"/>
              </a:rPr>
              <a:t>       </a:t>
            </a:r>
          </a:p>
        </p:txBody>
      </p:sp>
      <p:sp>
        <p:nvSpPr>
          <p:cNvPr id="6" name="Rectangle 2"/>
          <p:cNvSpPr txBox="1">
            <a:spLocks noChangeArrowheads="1"/>
          </p:cNvSpPr>
          <p:nvPr/>
        </p:nvSpPr>
        <p:spPr>
          <a:xfrm>
            <a:off x="1524000" y="0"/>
            <a:ext cx="2209800" cy="1219200"/>
          </a:xfrm>
          <a:prstGeom prst="rect">
            <a:avLst/>
          </a:prstGeom>
          <a:ln w="6350" cap="rnd">
            <a:noFill/>
          </a:ln>
        </p:spPr>
        <p:txBody>
          <a:bodyPr anchor="b">
            <a:normAutofit/>
          </a:bodyPr>
          <a:lst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fontAlgn="auto">
              <a:spcAft>
                <a:spcPts val="0"/>
              </a:spcAft>
              <a:defRPr/>
            </a:pPr>
            <a:r>
              <a:rPr u="sng" smtClean="0">
                <a:ln w="3200">
                  <a:solidFill>
                    <a:srgbClr val="444D26">
                      <a:shade val="75000"/>
                      <a:alpha val="25000"/>
                    </a:srgbClr>
                  </a:solidFill>
                  <a:prstDash val="solid"/>
                  <a:round/>
                </a:ln>
                <a:solidFill>
                  <a:sysClr val="windowText" lastClr="000000"/>
                </a:solidFill>
                <a:latin typeface="Constantia"/>
              </a:rPr>
              <a:t>Hobbies</a:t>
            </a:r>
            <a:endParaRPr u="sng">
              <a:ln w="3200">
                <a:solidFill>
                  <a:srgbClr val="444D26">
                    <a:shade val="75000"/>
                    <a:alpha val="25000"/>
                  </a:srgbClr>
                </a:solidFill>
                <a:prstDash val="solid"/>
                <a:round/>
              </a:ln>
              <a:solidFill>
                <a:sysClr val="windowText" lastClr="000000"/>
              </a:solidFill>
              <a:latin typeface="Constantia"/>
            </a:endParaRPr>
          </a:p>
        </p:txBody>
      </p:sp>
      <p:pic>
        <p:nvPicPr>
          <p:cNvPr id="38916" name="Picture 5" descr="http://us.123rf.com/400wm/400/400/cteconsulting/cteconsulting0910/cteconsulting091000704/5793545-child-reading-book-art-isolated-on-a-white-background.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114800"/>
            <a:ext cx="3619500" cy="2400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7" descr="http://us.123rf.com/400wm/400/400/lenm/lenm1206/lenm120600271/14182624-mascot-illustration-featuring-a-bucket-full-of-gardening-tool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2" y="4114800"/>
            <a:ext cx="3557588" cy="2400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0443A1EE-FC7F-4E43-A590-45D41E378097}"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txBox="1">
            <a:spLocks noChangeArrowheads="1"/>
          </p:cNvSpPr>
          <p:nvPr/>
        </p:nvSpPr>
        <p:spPr bwMode="auto">
          <a:xfrm>
            <a:off x="1447800" y="1752600"/>
            <a:ext cx="8229600" cy="4572000"/>
          </a:xfrm>
          <a:prstGeom prst="rect">
            <a:avLst/>
          </a:prstGeom>
          <a:noFill/>
          <a:ln w="9525">
            <a:noFill/>
            <a:miter lim="800000"/>
            <a:headEnd/>
            <a:tailEnd/>
          </a:ln>
        </p:spPr>
        <p:txBody>
          <a:bodyPr/>
          <a:lstStyle/>
          <a:p>
            <a:pPr marL="273050" indent="-273050">
              <a:spcBef>
                <a:spcPts val="600"/>
              </a:spcBef>
              <a:buClr>
                <a:srgbClr val="F3A447"/>
              </a:buClr>
              <a:buSzPct val="85000"/>
              <a:buFont typeface="Wingdings 2" pitchFamily="18" charset="2"/>
              <a:buChar char=""/>
            </a:pPr>
            <a:r>
              <a:rPr lang="en-US" sz="2800">
                <a:solidFill>
                  <a:srgbClr val="000000"/>
                </a:solidFill>
                <a:latin typeface="Constantia" pitchFamily="18" charset="0"/>
              </a:rPr>
              <a:t>Laughing is the best way to relieve tension.</a:t>
            </a:r>
          </a:p>
          <a:p>
            <a:pPr marL="273050" indent="-273050">
              <a:spcBef>
                <a:spcPts val="600"/>
              </a:spcBef>
              <a:buClr>
                <a:srgbClr val="F3A447"/>
              </a:buClr>
              <a:buSzPct val="85000"/>
              <a:buFont typeface="Wingdings 2" pitchFamily="18" charset="2"/>
              <a:buChar char=""/>
            </a:pPr>
            <a:r>
              <a:rPr lang="en-US" sz="2800">
                <a:solidFill>
                  <a:srgbClr val="000000"/>
                </a:solidFill>
                <a:latin typeface="Constantia" pitchFamily="18" charset="0"/>
              </a:rPr>
              <a:t>Distract away from the pressure to perform well.</a:t>
            </a:r>
          </a:p>
          <a:p>
            <a:pPr marL="273050" indent="-273050">
              <a:spcBef>
                <a:spcPts val="600"/>
              </a:spcBef>
              <a:buClr>
                <a:srgbClr val="F3A447"/>
              </a:buClr>
              <a:buSzPct val="85000"/>
              <a:buFont typeface="Wingdings 2" pitchFamily="18" charset="2"/>
              <a:buChar char=""/>
            </a:pPr>
            <a:r>
              <a:rPr lang="en-US" sz="2800">
                <a:solidFill>
                  <a:srgbClr val="000000"/>
                </a:solidFill>
                <a:latin typeface="Constantia" pitchFamily="18" charset="0"/>
              </a:rPr>
              <a:t>Reduce stress </a:t>
            </a:r>
          </a:p>
        </p:txBody>
      </p:sp>
      <p:pic>
        <p:nvPicPr>
          <p:cNvPr id="38915" name="Picture 4" descr="C:\Program Files\Common Files\Microsoft Shared\Clipart\cagcat50\en00378_.wmf"/>
          <p:cNvPicPr>
            <a:picLocks noChangeAspect="1" noChangeArrowheads="1"/>
          </p:cNvPicPr>
          <p:nvPr/>
        </p:nvPicPr>
        <p:blipFill>
          <a:blip r:embed="rId3"/>
          <a:srcRect/>
          <a:stretch>
            <a:fillRect/>
          </a:stretch>
        </p:blipFill>
        <p:spPr bwMode="auto">
          <a:xfrm>
            <a:off x="5410200" y="3124200"/>
            <a:ext cx="2705100" cy="2085975"/>
          </a:xfrm>
          <a:prstGeom prst="rect">
            <a:avLst/>
          </a:prstGeom>
          <a:noFill/>
          <a:ln w="9525">
            <a:noFill/>
            <a:miter lim="800000"/>
            <a:headEnd/>
            <a:tailEnd/>
          </a:ln>
        </p:spPr>
      </p:pic>
      <p:sp>
        <p:nvSpPr>
          <p:cNvPr id="4" name="Rectangle 2"/>
          <p:cNvSpPr txBox="1">
            <a:spLocks noChangeArrowheads="1"/>
          </p:cNvSpPr>
          <p:nvPr/>
        </p:nvSpPr>
        <p:spPr>
          <a:xfrm>
            <a:off x="2057400" y="152400"/>
            <a:ext cx="2514600" cy="1219200"/>
          </a:xfrm>
          <a:prstGeom prst="rect">
            <a:avLst/>
          </a:prstGeom>
          <a:ln w="6350" cap="rnd">
            <a:noFill/>
          </a:ln>
        </p:spPr>
        <p:txBody>
          <a:bodyPr anchor="b">
            <a:normAutofit/>
          </a:bodyPr>
          <a:lst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fontAlgn="auto">
              <a:spcAft>
                <a:spcPts val="0"/>
              </a:spcAft>
              <a:defRPr/>
            </a:pPr>
            <a:r>
              <a:rPr u="sng" smtClean="0">
                <a:ln w="3200">
                  <a:solidFill>
                    <a:srgbClr val="444D26">
                      <a:shade val="75000"/>
                      <a:alpha val="25000"/>
                    </a:srgbClr>
                  </a:solidFill>
                  <a:prstDash val="solid"/>
                  <a:round/>
                </a:ln>
                <a:solidFill>
                  <a:sysClr val="windowText" lastClr="000000"/>
                </a:solidFill>
                <a:latin typeface="Constantia"/>
              </a:rPr>
              <a:t>Humor</a:t>
            </a:r>
            <a:endParaRPr u="sng">
              <a:ln w="3200">
                <a:solidFill>
                  <a:srgbClr val="444D26">
                    <a:shade val="75000"/>
                    <a:alpha val="25000"/>
                  </a:srgbClr>
                </a:solidFill>
                <a:prstDash val="solid"/>
                <a:round/>
              </a:ln>
              <a:solidFill>
                <a:sysClr val="windowText" lastClr="000000"/>
              </a:solidFill>
              <a:latin typeface="Constantia"/>
            </a:endParaRPr>
          </a:p>
        </p:txBody>
      </p:sp>
      <p:pic>
        <p:nvPicPr>
          <p:cNvPr id="39941" name="Picture 5" descr="C:\Users\SANA\Pictures\imagesCARL181J.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810000"/>
            <a:ext cx="2971800" cy="24907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6362EDC9-D45A-4269-8EB5-4BB9F5223E9D}"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5" name="Slide Number Placeholder 4"/>
          <p:cNvSpPr>
            <a:spLocks noGrp="1"/>
          </p:cNvSpPr>
          <p:nvPr>
            <p:ph type="sldNum" sz="quarter" idx="12"/>
          </p:nvPr>
        </p:nvSpPr>
        <p:spPr/>
        <p:txBody>
          <a:bodyPr/>
          <a:lstStyle/>
          <a:p>
            <a:pPr>
              <a:defRPr/>
            </a:pPr>
            <a:fld id="{6E96BE4B-5EBE-4167-B483-E0099B1F95E3}" type="slidenum">
              <a:rPr lang="en-US" smtClean="0"/>
              <a:pPr>
                <a:defRPr/>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4" descr="http://image.slidesharecdn.com/autogenics-first-evening-a-14134/95/slide-1-728.jpg?1169401729"/>
          <p:cNvSpPr>
            <a:spLocks noChangeAspect="1" noChangeArrowheads="1"/>
          </p:cNvSpPr>
          <p:nvPr/>
        </p:nvSpPr>
        <p:spPr bwMode="auto">
          <a:xfrm>
            <a:off x="76200" y="-182563"/>
            <a:ext cx="6934200" cy="4800601"/>
          </a:xfrm>
          <a:prstGeom prst="rect">
            <a:avLst/>
          </a:prstGeom>
          <a:noFill/>
          <a:ln w="9525">
            <a:noFill/>
            <a:miter lim="800000"/>
            <a:headEnd/>
            <a:tailEnd/>
          </a:ln>
        </p:spPr>
        <p:txBody>
          <a:bodyPr/>
          <a:lstStyle/>
          <a:p>
            <a:endParaRPr lang="en-US"/>
          </a:p>
        </p:txBody>
      </p:sp>
      <p:sp>
        <p:nvSpPr>
          <p:cNvPr id="39939" name="AutoShape 6" descr="http://image.slidesharecdn.com/autogenics-first-evening-a-14134/95/slide-1-728.jpg?1169401729"/>
          <p:cNvSpPr>
            <a:spLocks noChangeAspect="1" noChangeArrowheads="1"/>
          </p:cNvSpPr>
          <p:nvPr/>
        </p:nvSpPr>
        <p:spPr bwMode="auto">
          <a:xfrm>
            <a:off x="228600" y="-30163"/>
            <a:ext cx="6934200" cy="4800601"/>
          </a:xfrm>
          <a:prstGeom prst="rect">
            <a:avLst/>
          </a:prstGeom>
          <a:noFill/>
          <a:ln w="9525">
            <a:noFill/>
            <a:miter lim="800000"/>
            <a:headEnd/>
            <a:tailEnd/>
          </a:ln>
        </p:spPr>
        <p:txBody>
          <a:bodyPr/>
          <a:lstStyle/>
          <a:p>
            <a:endParaRPr lang="en-US"/>
          </a:p>
        </p:txBody>
      </p:sp>
      <p:sp>
        <p:nvSpPr>
          <p:cNvPr id="39940" name="AutoShape 8" descr="http://image.slidesharecdn.com/autogenics-first-evening-a-14134/95/slide-1-728.jpg?1169401729"/>
          <p:cNvSpPr>
            <a:spLocks noChangeAspect="1" noChangeArrowheads="1"/>
          </p:cNvSpPr>
          <p:nvPr/>
        </p:nvSpPr>
        <p:spPr bwMode="auto">
          <a:xfrm>
            <a:off x="381000" y="122238"/>
            <a:ext cx="6934200" cy="4800600"/>
          </a:xfrm>
          <a:prstGeom prst="rect">
            <a:avLst/>
          </a:prstGeom>
          <a:noFill/>
          <a:ln w="9525">
            <a:noFill/>
            <a:miter lim="800000"/>
            <a:headEnd/>
            <a:tailEnd/>
          </a:ln>
        </p:spPr>
        <p:txBody>
          <a:bodyPr/>
          <a:lstStyle/>
          <a:p>
            <a:endParaRPr lang="en-US"/>
          </a:p>
        </p:txBody>
      </p:sp>
      <p:pic>
        <p:nvPicPr>
          <p:cNvPr id="39941" name="Picture 6"/>
          <p:cNvPicPr>
            <a:picLocks noChangeAspect="1" noChangeArrowheads="1"/>
          </p:cNvPicPr>
          <p:nvPr/>
        </p:nvPicPr>
        <p:blipFill>
          <a:blip r:embed="rId2"/>
          <a:srcRect/>
          <a:stretch>
            <a:fillRect/>
          </a:stretch>
        </p:blipFill>
        <p:spPr bwMode="auto">
          <a:xfrm>
            <a:off x="1219200" y="0"/>
            <a:ext cx="7924800" cy="6858000"/>
          </a:xfrm>
          <a:prstGeom prst="rect">
            <a:avLst/>
          </a:prstGeom>
          <a:noFill/>
          <a:ln w="12700" cap="sq">
            <a:noFill/>
            <a:miter lim="800000"/>
            <a:headEnd type="none" w="sm" len="sm"/>
            <a:tailEnd type="none" w="sm" len="sm"/>
          </a:ln>
          <a:effectLst/>
        </p:spPr>
      </p:pic>
      <p:sp>
        <p:nvSpPr>
          <p:cNvPr id="2" name="TextBox 1"/>
          <p:cNvSpPr txBox="1"/>
          <p:nvPr/>
        </p:nvSpPr>
        <p:spPr>
          <a:xfrm>
            <a:off x="6705600" y="2217737"/>
            <a:ext cx="2286000" cy="1200329"/>
          </a:xfrm>
          <a:prstGeom prst="rect">
            <a:avLst/>
          </a:prstGeom>
          <a:noFill/>
        </p:spPr>
        <p:txBody>
          <a:bodyPr>
            <a:spAutoFit/>
          </a:bodyPr>
          <a:lstStyle/>
          <a:p>
            <a:pPr>
              <a:defRPr/>
            </a:pPr>
            <a:r>
              <a:rPr lang="en-US" sz="3600" b="1" dirty="0">
                <a:solidFill>
                  <a:schemeClr val="accent3">
                    <a:lumMod val="50000"/>
                  </a:schemeClr>
                </a:solidFill>
                <a:effectLst>
                  <a:innerShdw blurRad="114300">
                    <a:prstClr val="black"/>
                  </a:innerShdw>
                </a:effectLst>
              </a:rPr>
              <a:t>Autogenic Training</a:t>
            </a:r>
          </a:p>
        </p:txBody>
      </p:sp>
      <p:sp>
        <p:nvSpPr>
          <p:cNvPr id="3" name="Date Placeholder 2"/>
          <p:cNvSpPr>
            <a:spLocks noGrp="1"/>
          </p:cNvSpPr>
          <p:nvPr>
            <p:ph type="dt" sz="half" idx="10"/>
          </p:nvPr>
        </p:nvSpPr>
        <p:spPr/>
        <p:txBody>
          <a:bodyPr/>
          <a:lstStyle/>
          <a:p>
            <a:pPr>
              <a:defRPr/>
            </a:pPr>
            <a:fld id="{7A2959B8-AF20-4ED5-A8AC-61BDFBF899A0}" type="datetime1">
              <a:rPr lang="en-US" smtClean="0"/>
              <a:t>3/22/2020</a:t>
            </a:fld>
            <a:endParaRPr lang="en-US"/>
          </a:p>
        </p:txBody>
      </p:sp>
      <p:sp>
        <p:nvSpPr>
          <p:cNvPr id="4" name="Footer Placeholder 3"/>
          <p:cNvSpPr>
            <a:spLocks noGrp="1"/>
          </p:cNvSpPr>
          <p:nvPr>
            <p:ph type="ftr" sz="quarter" idx="11"/>
          </p:nvPr>
        </p:nvSpPr>
        <p:spPr/>
        <p:txBody>
          <a:bodyPr/>
          <a:lstStyle/>
          <a:p>
            <a:pPr>
              <a:defRPr/>
            </a:pPr>
            <a:r>
              <a:rPr lang="en-US" smtClean="0"/>
              <a:t>Presentation by Dr Amina Muazzam</a:t>
            </a:r>
            <a:endParaRPr lang="en-US"/>
          </a:p>
        </p:txBody>
      </p:sp>
      <p:sp>
        <p:nvSpPr>
          <p:cNvPr id="5" name="Slide Number Placeholder 4"/>
          <p:cNvSpPr>
            <a:spLocks noGrp="1"/>
          </p:cNvSpPr>
          <p:nvPr>
            <p:ph type="sldNum" sz="quarter" idx="12"/>
          </p:nvPr>
        </p:nvSpPr>
        <p:spPr/>
        <p:txBody>
          <a:bodyPr/>
          <a:lstStyle/>
          <a:p>
            <a:pPr>
              <a:defRPr/>
            </a:pPr>
            <a:fld id="{6E96BE4B-5EBE-4167-B483-E0099B1F95E3}" type="slidenum">
              <a:rPr lang="en-US" smtClean="0"/>
              <a:pPr>
                <a:defRPr/>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457200"/>
            <a:ext cx="4572000" cy="584200"/>
          </a:xfrm>
          <a:prstGeom prst="rect">
            <a:avLst/>
          </a:prstGeom>
          <a:noFill/>
        </p:spPr>
        <p:txBody>
          <a:bodyPr>
            <a:spAutoFit/>
          </a:bodyPr>
          <a:lstStyle/>
          <a:p>
            <a:pPr>
              <a:defRPr/>
            </a:pPr>
            <a:r>
              <a:rPr lang="en-US" sz="3200" dirty="0">
                <a:solidFill>
                  <a:schemeClr val="accent1">
                    <a:lumMod val="75000"/>
                  </a:schemeClr>
                </a:solidFill>
              </a:rPr>
              <a:t>What is autogenic training</a:t>
            </a:r>
          </a:p>
        </p:txBody>
      </p:sp>
      <p:sp>
        <p:nvSpPr>
          <p:cNvPr id="40963" name="Rectangle 2"/>
          <p:cNvSpPr>
            <a:spLocks noChangeArrowheads="1"/>
          </p:cNvSpPr>
          <p:nvPr/>
        </p:nvSpPr>
        <p:spPr bwMode="auto">
          <a:xfrm>
            <a:off x="1447800" y="1300163"/>
            <a:ext cx="4572000" cy="1366837"/>
          </a:xfrm>
          <a:prstGeom prst="rect">
            <a:avLst/>
          </a:prstGeom>
          <a:noFill/>
          <a:ln w="9525">
            <a:noFill/>
            <a:miter lim="800000"/>
            <a:headEnd/>
            <a:tailEnd/>
          </a:ln>
        </p:spPr>
        <p:txBody>
          <a:bodyPr>
            <a:spAutoFit/>
          </a:bodyPr>
          <a:lstStyle/>
          <a:p>
            <a:pPr>
              <a:lnSpc>
                <a:spcPct val="115000"/>
              </a:lnSpc>
              <a:spcAft>
                <a:spcPts val="1000"/>
              </a:spcAft>
            </a:pPr>
            <a:r>
              <a:rPr lang="en-GB">
                <a:solidFill>
                  <a:srgbClr val="00B050"/>
                </a:solidFill>
                <a:cs typeface="Times New Roman" pitchFamily="18" charset="0"/>
              </a:rPr>
              <a:t>It was developed by a German psychiatrist Johannes Schultz in the 1920s.</a:t>
            </a:r>
            <a:endParaRPr lang="en-US" sz="2000">
              <a:solidFill>
                <a:srgbClr val="00B050"/>
              </a:solidFill>
              <a:latin typeface="Calibri" pitchFamily="34" charset="0"/>
              <a:ea typeface="Calibri" pitchFamily="34" charset="0"/>
              <a:cs typeface="Times New Roman" pitchFamily="18" charset="0"/>
            </a:endParaRPr>
          </a:p>
        </p:txBody>
      </p:sp>
      <p:pic>
        <p:nvPicPr>
          <p:cNvPr id="40964" name="Picture 3" descr="history-of-autogenic-training-johannes-schultz"/>
          <p:cNvPicPr>
            <a:picLocks noChangeAspect="1" noChangeArrowheads="1"/>
          </p:cNvPicPr>
          <p:nvPr/>
        </p:nvPicPr>
        <p:blipFill>
          <a:blip r:embed="rId3"/>
          <a:srcRect/>
          <a:stretch>
            <a:fillRect/>
          </a:stretch>
        </p:blipFill>
        <p:spPr bwMode="auto">
          <a:xfrm>
            <a:off x="6705600" y="1143000"/>
            <a:ext cx="1906588" cy="2622550"/>
          </a:xfrm>
          <a:prstGeom prst="rect">
            <a:avLst/>
          </a:prstGeom>
          <a:noFill/>
          <a:ln w="9525">
            <a:noFill/>
            <a:miter lim="800000"/>
            <a:headEnd/>
            <a:tailEnd/>
          </a:ln>
        </p:spPr>
      </p:pic>
      <p:sp>
        <p:nvSpPr>
          <p:cNvPr id="5" name="Rectangle 4"/>
          <p:cNvSpPr/>
          <p:nvPr/>
        </p:nvSpPr>
        <p:spPr>
          <a:xfrm>
            <a:off x="1420813" y="4191000"/>
            <a:ext cx="7723187" cy="1200150"/>
          </a:xfrm>
          <a:prstGeom prst="rect">
            <a:avLst/>
          </a:prstGeom>
        </p:spPr>
        <p:txBody>
          <a:bodyPr>
            <a:spAutoFit/>
          </a:bodyPr>
          <a:lstStyle/>
          <a:p>
            <a:pPr>
              <a:defRPr/>
            </a:pPr>
            <a:r>
              <a:rPr lang="en-US" dirty="0">
                <a:solidFill>
                  <a:schemeClr val="accent6"/>
                </a:solidFill>
              </a:rPr>
              <a:t>This technique uses both visual imagery and body awareness to move a person into a deep state of relaxation by different suggestions.</a:t>
            </a:r>
          </a:p>
        </p:txBody>
      </p:sp>
      <p:sp>
        <p:nvSpPr>
          <p:cNvPr id="6" name="Rectangle 5"/>
          <p:cNvSpPr/>
          <p:nvPr/>
        </p:nvSpPr>
        <p:spPr>
          <a:xfrm>
            <a:off x="1524000" y="5715000"/>
            <a:ext cx="6002338" cy="830263"/>
          </a:xfrm>
          <a:prstGeom prst="rect">
            <a:avLst/>
          </a:prstGeom>
        </p:spPr>
        <p:txBody>
          <a:bodyPr>
            <a:spAutoFit/>
          </a:bodyPr>
          <a:lstStyle/>
          <a:p>
            <a:pPr>
              <a:defRPr/>
            </a:pPr>
            <a:r>
              <a:rPr lang="en-GB" dirty="0">
                <a:solidFill>
                  <a:schemeClr val="tx1">
                    <a:lumMod val="75000"/>
                    <a:lumOff val="25000"/>
                  </a:schemeClr>
                </a:solidFill>
                <a:latin typeface="Times New Roman"/>
                <a:ea typeface="Times New Roman"/>
              </a:rPr>
              <a:t>Once learned, these suggestions allow you to achieve deep relaxation in just 10 minutes.</a:t>
            </a:r>
            <a:endParaRPr lang="en-US" dirty="0">
              <a:solidFill>
                <a:schemeClr val="tx1">
                  <a:lumMod val="75000"/>
                  <a:lumOff val="25000"/>
                </a:schemeClr>
              </a:solidFill>
            </a:endParaRPr>
          </a:p>
        </p:txBody>
      </p:sp>
      <p:sp>
        <p:nvSpPr>
          <p:cNvPr id="7" name="Rectangle 6"/>
          <p:cNvSpPr/>
          <p:nvPr/>
        </p:nvSpPr>
        <p:spPr>
          <a:xfrm>
            <a:off x="1420813" y="2762250"/>
            <a:ext cx="5056187" cy="1200150"/>
          </a:xfrm>
          <a:prstGeom prst="rect">
            <a:avLst/>
          </a:prstGeom>
        </p:spPr>
        <p:txBody>
          <a:bodyPr>
            <a:spAutoFit/>
          </a:bodyPr>
          <a:lstStyle/>
          <a:p>
            <a:pPr>
              <a:defRPr/>
            </a:pPr>
            <a:r>
              <a:rPr lang="en-GB" dirty="0">
                <a:solidFill>
                  <a:schemeClr val="accent1">
                    <a:lumMod val="75000"/>
                  </a:schemeClr>
                </a:solidFill>
                <a:latin typeface="Times New Roman"/>
                <a:ea typeface="Times New Roman"/>
              </a:rPr>
              <a:t>Autogenic training (AT) or autogenics is a </a:t>
            </a:r>
            <a:r>
              <a:rPr lang="en-GB" dirty="0">
                <a:solidFill>
                  <a:schemeClr val="accent1">
                    <a:lumMod val="75000"/>
                  </a:schemeClr>
                </a:solidFill>
                <a:latin typeface="Times New Roman"/>
                <a:ea typeface="Times New Roman"/>
                <a:cs typeface="Times New Roman"/>
                <a:hlinkClick r:id="rId4"/>
              </a:rPr>
              <a:t>relaxation method</a:t>
            </a:r>
            <a:r>
              <a:rPr lang="en-GB" dirty="0">
                <a:solidFill>
                  <a:schemeClr val="accent1">
                    <a:lumMod val="75000"/>
                  </a:schemeClr>
                </a:solidFill>
                <a:latin typeface="Times New Roman"/>
                <a:ea typeface="Times New Roman"/>
              </a:rPr>
              <a:t>, often referred as Western meditation. </a:t>
            </a:r>
            <a:endParaRPr lang="en-US" dirty="0">
              <a:solidFill>
                <a:schemeClr val="accent1">
                  <a:lumMod val="75000"/>
                </a:schemeClr>
              </a:solidFill>
            </a:endParaRPr>
          </a:p>
        </p:txBody>
      </p:sp>
      <p:sp>
        <p:nvSpPr>
          <p:cNvPr id="3" name="Date Placeholder 2"/>
          <p:cNvSpPr>
            <a:spLocks noGrp="1"/>
          </p:cNvSpPr>
          <p:nvPr>
            <p:ph type="dt" sz="half" idx="10"/>
          </p:nvPr>
        </p:nvSpPr>
        <p:spPr/>
        <p:txBody>
          <a:bodyPr/>
          <a:lstStyle/>
          <a:p>
            <a:pPr>
              <a:defRPr/>
            </a:pPr>
            <a:fld id="{25AAC2DA-D9B1-47AF-885A-CF2538568E93}" type="datetime1">
              <a:rPr lang="en-US" smtClean="0"/>
              <a:t>3/22/2020</a:t>
            </a:fld>
            <a:endParaRPr lang="en-US"/>
          </a:p>
        </p:txBody>
      </p:sp>
      <p:sp>
        <p:nvSpPr>
          <p:cNvPr id="4" name="Footer Placeholder 3"/>
          <p:cNvSpPr>
            <a:spLocks noGrp="1"/>
          </p:cNvSpPr>
          <p:nvPr>
            <p:ph type="ftr" sz="quarter" idx="11"/>
          </p:nvPr>
        </p:nvSpPr>
        <p:spPr/>
        <p:txBody>
          <a:bodyPr/>
          <a:lstStyle/>
          <a:p>
            <a:pPr>
              <a:defRPr/>
            </a:pPr>
            <a:r>
              <a:rPr lang="en-US" smtClean="0"/>
              <a:t>Presentation by Dr Amina Muazzam</a:t>
            </a:r>
            <a:endParaRPr lang="en-US"/>
          </a:p>
        </p:txBody>
      </p:sp>
      <p:sp>
        <p:nvSpPr>
          <p:cNvPr id="8" name="Slide Number Placeholder 7"/>
          <p:cNvSpPr>
            <a:spLocks noGrp="1"/>
          </p:cNvSpPr>
          <p:nvPr>
            <p:ph type="sldNum" sz="quarter" idx="12"/>
          </p:nvPr>
        </p:nvSpPr>
        <p:spPr/>
        <p:txBody>
          <a:bodyPr/>
          <a:lstStyle/>
          <a:p>
            <a:pPr>
              <a:defRPr/>
            </a:pPr>
            <a:fld id="{6E96BE4B-5EBE-4167-B483-E0099B1F95E3}" type="slidenum">
              <a:rPr lang="en-US" smtClean="0"/>
              <a:pPr>
                <a:defRPr/>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7"/>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219200" y="1587"/>
            <a:ext cx="79248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9"/>
          <p:cNvPicPr>
            <a:picLocks noChangeAspect="1" noChangeArrowheads="1"/>
          </p:cNvPicPr>
          <p:nvPr/>
        </p:nvPicPr>
        <p:blipFill>
          <a:blip r:embed="rId4"/>
          <a:srcRect/>
          <a:stretch>
            <a:fillRect/>
          </a:stretch>
        </p:blipFill>
        <p:spPr bwMode="auto">
          <a:xfrm>
            <a:off x="1219200" y="457200"/>
            <a:ext cx="8229600" cy="1487488"/>
          </a:xfrm>
          <a:prstGeom prst="rect">
            <a:avLst/>
          </a:prstGeom>
          <a:noFill/>
          <a:ln w="12700" cap="sq">
            <a:noFill/>
            <a:miter lim="800000"/>
            <a:headEnd type="none" w="sm" len="sm"/>
            <a:tailEnd type="none" w="sm" len="sm"/>
          </a:ln>
          <a:effectLst/>
        </p:spPr>
      </p:pic>
      <p:sp>
        <p:nvSpPr>
          <p:cNvPr id="10" name="Rectangle 3"/>
          <p:cNvSpPr txBox="1">
            <a:spLocks noChangeArrowheads="1"/>
          </p:cNvSpPr>
          <p:nvPr/>
        </p:nvSpPr>
        <p:spPr bwMode="auto">
          <a:xfrm>
            <a:off x="1143000" y="1752600"/>
            <a:ext cx="8229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533400" indent="-533400">
              <a:lnSpc>
                <a:spcPct val="80000"/>
              </a:lnSpc>
              <a:buClr>
                <a:srgbClr val="00CCFF"/>
              </a:buClr>
              <a:defRPr/>
            </a:pPr>
            <a:r>
              <a:rPr lang="en-US" sz="24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a:rPr>
              <a:t>This technique relies on feelings of heaviness and warmth in the muscles given via self-suggestion.</a:t>
            </a:r>
          </a:p>
          <a:p>
            <a:pPr marL="533400" indent="-533400">
              <a:lnSpc>
                <a:spcPct val="80000"/>
              </a:lnSpc>
              <a:buClr>
                <a:srgbClr val="00CCFF"/>
              </a:buClr>
              <a:defRPr/>
            </a:pPr>
            <a:r>
              <a:rPr lang="en-US" sz="24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a:rPr>
              <a:t>Feelings of heaviness in the limbs helps to decrease muscle tension</a:t>
            </a:r>
          </a:p>
          <a:p>
            <a:pPr marL="533400" indent="-533400">
              <a:lnSpc>
                <a:spcPct val="80000"/>
              </a:lnSpc>
              <a:buClr>
                <a:srgbClr val="00CCFF"/>
              </a:buClr>
              <a:defRPr/>
            </a:pPr>
            <a:r>
              <a:rPr lang="en-US" sz="24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a:rPr>
              <a:t>Feelings of warmth help to dilate the blood vessels.</a:t>
            </a:r>
          </a:p>
          <a:p>
            <a:pPr marL="533400" indent="-533400">
              <a:lnSpc>
                <a:spcPct val="80000"/>
              </a:lnSpc>
              <a:buClr>
                <a:srgbClr val="00CCFF"/>
              </a:buClr>
              <a:buFont typeface="Wingdings" pitchFamily="2" charset="2"/>
              <a:buNone/>
              <a:defRPr/>
            </a:pPr>
            <a:r>
              <a:rPr lang="en-US" sz="24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a:rPr>
              <a:t> </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ahoma"/>
              </a:rPr>
              <a:t>3 main parts:</a:t>
            </a:r>
          </a:p>
          <a:p>
            <a:pPr marL="533400" indent="-533400">
              <a:lnSpc>
                <a:spcPct val="80000"/>
              </a:lnSpc>
              <a:buClr>
                <a:srgbClr val="00CCFF"/>
              </a:buClr>
              <a:buFont typeface="Wingdings" pitchFamily="2" charset="2"/>
              <a:buAutoNum type="arabicPeriod"/>
              <a:defRPr/>
            </a:pP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ahoma"/>
              </a:rPr>
              <a:t>Creation of feelings of warmth and heaviness</a:t>
            </a:r>
          </a:p>
          <a:p>
            <a:pPr marL="533400" indent="-533400">
              <a:lnSpc>
                <a:spcPct val="80000"/>
              </a:lnSpc>
              <a:buClr>
                <a:srgbClr val="00CCFF"/>
              </a:buClr>
              <a:buFont typeface="Wingdings" pitchFamily="2" charset="2"/>
              <a:buAutoNum type="arabicPeriod"/>
              <a:defRPr/>
            </a:pP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ahoma"/>
              </a:rPr>
              <a:t>Use of imagery to conjure relaxing senses which is accompanied the feelings of warmth and heaviness</a:t>
            </a:r>
          </a:p>
          <a:p>
            <a:pPr marL="533400" indent="-533400">
              <a:lnSpc>
                <a:spcPct val="80000"/>
              </a:lnSpc>
              <a:buClr>
                <a:srgbClr val="00CCFF"/>
              </a:buClr>
              <a:buFont typeface="Wingdings" pitchFamily="2" charset="2"/>
              <a:buAutoNum type="arabicPeriod"/>
              <a:defRPr/>
            </a:pP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ahoma"/>
              </a:rPr>
              <a:t>Use of specific themes to assist in causing relaxation (self statements that body is relaxed)</a:t>
            </a:r>
          </a:p>
          <a:p>
            <a:pPr marL="533400" indent="-533400">
              <a:lnSpc>
                <a:spcPct val="80000"/>
              </a:lnSpc>
              <a:buClr>
                <a:srgbClr val="00CCFF"/>
              </a:buClr>
              <a:buFont typeface="Wingdings" pitchFamily="2" charset="2"/>
              <a:buNone/>
              <a:defRPr/>
            </a:pPr>
            <a:endParaRPr lang="en-US" sz="24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a:endParaRPr>
          </a:p>
          <a:p>
            <a:pPr marL="533400" indent="-533400">
              <a:lnSpc>
                <a:spcPct val="80000"/>
              </a:lnSpc>
              <a:buClr>
                <a:srgbClr val="00CCFF"/>
              </a:buClr>
              <a:buFont typeface="Wingdings" pitchFamily="2" charset="2"/>
              <a:buNone/>
              <a:defRPr/>
            </a:pPr>
            <a:endParaRPr lang="en-US" sz="24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a:endParaRPr>
          </a:p>
        </p:txBody>
      </p:sp>
      <p:sp>
        <p:nvSpPr>
          <p:cNvPr id="2" name="Date Placeholder 1"/>
          <p:cNvSpPr>
            <a:spLocks noGrp="1"/>
          </p:cNvSpPr>
          <p:nvPr>
            <p:ph type="dt" sz="half" idx="10"/>
          </p:nvPr>
        </p:nvSpPr>
        <p:spPr/>
        <p:txBody>
          <a:bodyPr/>
          <a:lstStyle/>
          <a:p>
            <a:pPr>
              <a:defRPr/>
            </a:pPr>
            <a:fld id="{361DF804-BFBA-4E58-A467-F25514F7DA28}"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heel(1)">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heel(1)">
                                      <p:cBhvr>
                                        <p:cTn id="12" dur="2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circle(in)">
                                      <p:cBhvr>
                                        <p:cTn id="17" dur="20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circle(in)">
                                      <p:cBhvr>
                                        <p:cTn id="22" dur="20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1000"/>
                                        <p:tgtEl>
                                          <p:spTgt spid="10">
                                            <p:txEl>
                                              <p:pRg st="5" end="5"/>
                                            </p:txEl>
                                          </p:spTgt>
                                        </p:tgtEl>
                                      </p:cBhvr>
                                    </p:animEffect>
                                    <p:anim calcmode="lin" valueType="num">
                                      <p:cBhvr>
                                        <p:cTn id="33"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animEffect transition="in" filter="wipe(down)">
                                      <p:cBhvr>
                                        <p:cTn id="39"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
          <p:cNvSpPr txBox="1">
            <a:spLocks noChangeArrowheads="1"/>
          </p:cNvSpPr>
          <p:nvPr/>
        </p:nvSpPr>
        <p:spPr bwMode="auto">
          <a:xfrm>
            <a:off x="1447800" y="228600"/>
            <a:ext cx="7662863" cy="523875"/>
          </a:xfrm>
          <a:prstGeom prst="rect">
            <a:avLst/>
          </a:prstGeom>
          <a:noFill/>
          <a:ln w="9525">
            <a:noFill/>
            <a:miter lim="800000"/>
            <a:headEnd/>
            <a:tailEnd/>
          </a:ln>
        </p:spPr>
        <p:txBody>
          <a:bodyPr>
            <a:spAutoFit/>
          </a:bodyPr>
          <a:lstStyle/>
          <a:p>
            <a:r>
              <a:rPr lang="en-US" sz="2800" b="1">
                <a:solidFill>
                  <a:srgbClr val="C00000"/>
                </a:solidFill>
              </a:rPr>
              <a:t>Historical background of relaxation techniques</a:t>
            </a:r>
          </a:p>
        </p:txBody>
      </p:sp>
      <p:sp>
        <p:nvSpPr>
          <p:cNvPr id="6147" name="Rectangle 3"/>
          <p:cNvSpPr>
            <a:spLocks noChangeArrowheads="1"/>
          </p:cNvSpPr>
          <p:nvPr/>
        </p:nvSpPr>
        <p:spPr bwMode="auto">
          <a:xfrm>
            <a:off x="3581400" y="1143000"/>
            <a:ext cx="5567363" cy="1323975"/>
          </a:xfrm>
          <a:prstGeom prst="rect">
            <a:avLst/>
          </a:prstGeom>
          <a:noFill/>
          <a:ln w="9525">
            <a:noFill/>
            <a:miter lim="800000"/>
            <a:headEnd/>
            <a:tailEnd/>
          </a:ln>
        </p:spPr>
        <p:txBody>
          <a:bodyPr>
            <a:spAutoFit/>
          </a:bodyPr>
          <a:lstStyle/>
          <a:p>
            <a:pPr algn="just"/>
            <a:r>
              <a:rPr lang="en-US" sz="2000">
                <a:solidFill>
                  <a:srgbClr val="00B050"/>
                </a:solidFill>
              </a:rPr>
              <a:t>Many of the relaxation practices are rooted in ancient religious practices including Christian and Jewish mysticism, Buddhism, and Islamic customs (Deleon 1999).</a:t>
            </a:r>
          </a:p>
        </p:txBody>
      </p:sp>
      <p:sp>
        <p:nvSpPr>
          <p:cNvPr id="6148" name="Rectangle 4"/>
          <p:cNvSpPr>
            <a:spLocks noChangeArrowheads="1"/>
          </p:cNvSpPr>
          <p:nvPr/>
        </p:nvSpPr>
        <p:spPr bwMode="auto">
          <a:xfrm>
            <a:off x="1331913" y="3124200"/>
            <a:ext cx="5530850" cy="1016000"/>
          </a:xfrm>
          <a:prstGeom prst="rect">
            <a:avLst/>
          </a:prstGeom>
          <a:noFill/>
          <a:ln w="9525">
            <a:noFill/>
            <a:miter lim="800000"/>
            <a:headEnd/>
            <a:tailEnd/>
          </a:ln>
        </p:spPr>
        <p:txBody>
          <a:bodyPr>
            <a:spAutoFit/>
          </a:bodyPr>
          <a:lstStyle/>
          <a:p>
            <a:pPr algn="just"/>
            <a:r>
              <a:rPr lang="en-US" sz="2000">
                <a:solidFill>
                  <a:srgbClr val="00B0F0"/>
                </a:solidFill>
              </a:rPr>
              <a:t>Meditation was among the first relaxation technique shown to have a measurable effect on stress reduction.</a:t>
            </a:r>
          </a:p>
        </p:txBody>
      </p:sp>
      <p:sp>
        <p:nvSpPr>
          <p:cNvPr id="6149" name="Rectangle 5"/>
          <p:cNvSpPr>
            <a:spLocks noChangeArrowheads="1"/>
          </p:cNvSpPr>
          <p:nvPr/>
        </p:nvSpPr>
        <p:spPr bwMode="auto">
          <a:xfrm>
            <a:off x="1331913" y="4321175"/>
            <a:ext cx="5830887" cy="708025"/>
          </a:xfrm>
          <a:prstGeom prst="rect">
            <a:avLst/>
          </a:prstGeom>
          <a:noFill/>
          <a:ln w="9525">
            <a:noFill/>
            <a:miter lim="800000"/>
            <a:headEnd/>
            <a:tailEnd/>
          </a:ln>
        </p:spPr>
        <p:txBody>
          <a:bodyPr>
            <a:spAutoFit/>
          </a:bodyPr>
          <a:lstStyle/>
          <a:p>
            <a:r>
              <a:rPr lang="en-US" sz="2000">
                <a:solidFill>
                  <a:srgbClr val="DEA900"/>
                </a:solidFill>
              </a:rPr>
              <a:t>In the 1970s, self-help books teaching relaxation techniques began to appear on bestsellers lists.</a:t>
            </a:r>
          </a:p>
        </p:txBody>
      </p:sp>
      <p:sp>
        <p:nvSpPr>
          <p:cNvPr id="6150" name="Rectangle 6"/>
          <p:cNvSpPr>
            <a:spLocks noChangeArrowheads="1"/>
          </p:cNvSpPr>
          <p:nvPr/>
        </p:nvSpPr>
        <p:spPr bwMode="auto">
          <a:xfrm>
            <a:off x="1371600" y="5334000"/>
            <a:ext cx="75866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000" dirty="0">
                <a:solidFill>
                  <a:schemeClr val="accent5">
                    <a:lumMod val="75000"/>
                  </a:schemeClr>
                </a:solidFill>
              </a:rPr>
              <a:t>In the mid-1980s, another well-known physician, Dr. Dean Ornish, incorporated an extensive relaxation program including meditation, yoga, and breathing exercises </a:t>
            </a:r>
          </a:p>
        </p:txBody>
      </p:sp>
      <p:pic>
        <p:nvPicPr>
          <p:cNvPr id="6151" name="Picture 10" descr="http://totalcontrolcoaching.com/css/images/relax.jpg">
            <a:hlinkClick r:id="rId3"/>
          </p:cNvPr>
          <p:cNvPicPr>
            <a:picLocks noChangeAspect="1" noChangeArrowheads="1"/>
          </p:cNvPicPr>
          <p:nvPr/>
        </p:nvPicPr>
        <p:blipFill>
          <a:blip r:embed="rId4"/>
          <a:srcRect/>
          <a:stretch>
            <a:fillRect/>
          </a:stretch>
        </p:blipFill>
        <p:spPr bwMode="auto">
          <a:xfrm>
            <a:off x="6862763" y="2819400"/>
            <a:ext cx="2286000" cy="2286000"/>
          </a:xfrm>
          <a:prstGeom prst="rect">
            <a:avLst/>
          </a:prstGeom>
          <a:noFill/>
          <a:ln w="9525">
            <a:noFill/>
            <a:miter lim="800000"/>
            <a:headEnd/>
            <a:tailEnd/>
          </a:ln>
        </p:spPr>
      </p:pic>
      <p:pic>
        <p:nvPicPr>
          <p:cNvPr id="6152" name="Picture 5"/>
          <p:cNvPicPr>
            <a:picLocks noChangeAspect="1" noChangeArrowheads="1"/>
          </p:cNvPicPr>
          <p:nvPr/>
        </p:nvPicPr>
        <p:blipFill>
          <a:blip r:embed="rId5"/>
          <a:srcRect/>
          <a:stretch>
            <a:fillRect/>
          </a:stretch>
        </p:blipFill>
        <p:spPr bwMode="auto">
          <a:xfrm>
            <a:off x="1295400" y="873125"/>
            <a:ext cx="2281238" cy="2174875"/>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fld id="{C00F27F3-1505-43FF-8AC7-930AC49F1F22}"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1000" fill="hold"/>
                                        <p:tgtEl>
                                          <p:spTgt spid="6147"/>
                                        </p:tgtEl>
                                        <p:attrNameLst>
                                          <p:attrName>ppt_w</p:attrName>
                                        </p:attrNameLst>
                                      </p:cBhvr>
                                      <p:tavLst>
                                        <p:tav tm="0">
                                          <p:val>
                                            <p:fltVal val="0"/>
                                          </p:val>
                                        </p:tav>
                                        <p:tav tm="100000">
                                          <p:val>
                                            <p:strVal val="#ppt_w"/>
                                          </p:val>
                                        </p:tav>
                                      </p:tavLst>
                                    </p:anim>
                                    <p:anim calcmode="lin" valueType="num">
                                      <p:cBhvr>
                                        <p:cTn id="8" dur="1000" fill="hold"/>
                                        <p:tgtEl>
                                          <p:spTgt spid="6147"/>
                                        </p:tgtEl>
                                        <p:attrNameLst>
                                          <p:attrName>ppt_h</p:attrName>
                                        </p:attrNameLst>
                                      </p:cBhvr>
                                      <p:tavLst>
                                        <p:tav tm="0">
                                          <p:val>
                                            <p:fltVal val="0"/>
                                          </p:val>
                                        </p:tav>
                                        <p:tav tm="100000">
                                          <p:val>
                                            <p:strVal val="#ppt_h"/>
                                          </p:val>
                                        </p:tav>
                                      </p:tavLst>
                                    </p:anim>
                                    <p:anim calcmode="lin" valueType="num">
                                      <p:cBhvr>
                                        <p:cTn id="9" dur="1000" fill="hold"/>
                                        <p:tgtEl>
                                          <p:spTgt spid="6147"/>
                                        </p:tgtEl>
                                        <p:attrNameLst>
                                          <p:attrName>style.rotation</p:attrName>
                                        </p:attrNameLst>
                                      </p:cBhvr>
                                      <p:tavLst>
                                        <p:tav tm="0">
                                          <p:val>
                                            <p:fltVal val="90"/>
                                          </p:val>
                                        </p:tav>
                                        <p:tav tm="100000">
                                          <p:val>
                                            <p:fltVal val="0"/>
                                          </p:val>
                                        </p:tav>
                                      </p:tavLst>
                                    </p:anim>
                                    <p:animEffect transition="in" filter="fade">
                                      <p:cBhvr>
                                        <p:cTn id="10" dur="1000"/>
                                        <p:tgtEl>
                                          <p:spTgt spid="614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152"/>
                                        </p:tgtEl>
                                        <p:attrNameLst>
                                          <p:attrName>style.visibility</p:attrName>
                                        </p:attrNameLst>
                                      </p:cBhvr>
                                      <p:to>
                                        <p:strVal val="visible"/>
                                      </p:to>
                                    </p:set>
                                    <p:animEffect transition="in" filter="fade">
                                      <p:cBhvr>
                                        <p:cTn id="15" dur="500"/>
                                        <p:tgtEl>
                                          <p:spTgt spid="615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148"/>
                                        </p:tgtEl>
                                        <p:attrNameLst>
                                          <p:attrName>style.visibility</p:attrName>
                                        </p:attrNameLst>
                                      </p:cBhvr>
                                      <p:to>
                                        <p:strVal val="visible"/>
                                      </p:to>
                                    </p:set>
                                    <p:animEffect transition="in" filter="fade">
                                      <p:cBhvr>
                                        <p:cTn id="20" dur="1000"/>
                                        <p:tgtEl>
                                          <p:spTgt spid="6148"/>
                                        </p:tgtEl>
                                      </p:cBhvr>
                                    </p:animEffect>
                                    <p:anim calcmode="lin" valueType="num">
                                      <p:cBhvr>
                                        <p:cTn id="21" dur="1000" fill="hold"/>
                                        <p:tgtEl>
                                          <p:spTgt spid="6148"/>
                                        </p:tgtEl>
                                        <p:attrNameLst>
                                          <p:attrName>ppt_x</p:attrName>
                                        </p:attrNameLst>
                                      </p:cBhvr>
                                      <p:tavLst>
                                        <p:tav tm="0">
                                          <p:val>
                                            <p:strVal val="#ppt_x"/>
                                          </p:val>
                                        </p:tav>
                                        <p:tav tm="100000">
                                          <p:val>
                                            <p:strVal val="#ppt_x"/>
                                          </p:val>
                                        </p:tav>
                                      </p:tavLst>
                                    </p:anim>
                                    <p:anim calcmode="lin" valueType="num">
                                      <p:cBhvr>
                                        <p:cTn id="22"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6151"/>
                                        </p:tgtEl>
                                        <p:attrNameLst>
                                          <p:attrName>style.visibility</p:attrName>
                                        </p:attrNameLst>
                                      </p:cBhvr>
                                      <p:to>
                                        <p:strVal val="visible"/>
                                      </p:to>
                                    </p:set>
                                    <p:animEffect transition="in" filter="circle(in)">
                                      <p:cBhvr>
                                        <p:cTn id="27" dur="2000"/>
                                        <p:tgtEl>
                                          <p:spTgt spid="615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149"/>
                                        </p:tgtEl>
                                        <p:attrNameLst>
                                          <p:attrName>style.visibility</p:attrName>
                                        </p:attrNameLst>
                                      </p:cBhvr>
                                      <p:to>
                                        <p:strVal val="visible"/>
                                      </p:to>
                                    </p:set>
                                    <p:animEffect transition="in" filter="wipe(down)">
                                      <p:cBhvr>
                                        <p:cTn id="32" dur="500"/>
                                        <p:tgtEl>
                                          <p:spTgt spid="614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150"/>
                                        </p:tgtEl>
                                        <p:attrNameLst>
                                          <p:attrName>style.visibility</p:attrName>
                                        </p:attrNameLst>
                                      </p:cBhvr>
                                      <p:to>
                                        <p:strVal val="visible"/>
                                      </p:to>
                                    </p:set>
                                    <p:animEffect transition="in" filter="wipe(down)">
                                      <p:cBhvr>
                                        <p:cTn id="3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p:bldP spid="6149" grpId="0"/>
      <p:bldP spid="615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1"/>
          <p:cNvSpPr txBox="1">
            <a:spLocks noChangeArrowheads="1"/>
          </p:cNvSpPr>
          <p:nvPr/>
        </p:nvSpPr>
        <p:spPr bwMode="auto">
          <a:xfrm>
            <a:off x="2667000" y="381000"/>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32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Autogenic Training Session</a:t>
            </a:r>
          </a:p>
        </p:txBody>
      </p:sp>
      <p:sp>
        <p:nvSpPr>
          <p:cNvPr id="45059" name="Rectangle 2"/>
          <p:cNvSpPr>
            <a:spLocks noChangeArrowheads="1"/>
          </p:cNvSpPr>
          <p:nvPr/>
        </p:nvSpPr>
        <p:spPr bwMode="auto">
          <a:xfrm>
            <a:off x="1371600" y="1074738"/>
            <a:ext cx="762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Daily practice of sessions that last around 15 minutes, usually in the morning, at lunch time, and in the evening</a:t>
            </a:r>
          </a:p>
        </p:txBody>
      </p:sp>
      <p:sp>
        <p:nvSpPr>
          <p:cNvPr id="45060" name="Rectangle 3"/>
          <p:cNvSpPr>
            <a:spLocks noChangeArrowheads="1"/>
          </p:cNvSpPr>
          <p:nvPr/>
        </p:nvSpPr>
        <p:spPr bwMode="auto">
          <a:xfrm>
            <a:off x="1371600" y="2055813"/>
            <a:ext cx="6553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Each session can be practiced in a position chosen amongst a set of recommended postures </a:t>
            </a:r>
          </a:p>
        </p:txBody>
      </p:sp>
      <p:sp>
        <p:nvSpPr>
          <p:cNvPr id="45061" name="Rectangle 4"/>
          <p:cNvSpPr>
            <a:spLocks noChangeArrowheads="1"/>
          </p:cNvSpPr>
          <p:nvPr/>
        </p:nvSpPr>
        <p:spPr bwMode="auto">
          <a:xfrm>
            <a:off x="1371600" y="3048000"/>
            <a:ext cx="7315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During each session, the practitioner will repeat a set of visualisations that induce a state of </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hlinkClick r:id="rId3" tooltip="Relaxation (psychology)"/>
              </a:rPr>
              <a:t>relaxation</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5062" name="Picture 7" descr="http://www.positivehealth.com/img/image-article/6b57ea/p32.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114800"/>
            <a:ext cx="7239000" cy="2667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D19FA870-063B-4BBD-9796-499A7C80D5AB}"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ChangeArrowheads="1"/>
          </p:cNvSpPr>
          <p:nvPr/>
        </p:nvSpPr>
        <p:spPr bwMode="auto">
          <a:xfrm>
            <a:off x="1447800" y="228600"/>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Example of an autogenic training session</a:t>
            </a:r>
          </a:p>
        </p:txBody>
      </p:sp>
      <p:sp>
        <p:nvSpPr>
          <p:cNvPr id="44035" name="Rectangle 1"/>
          <p:cNvSpPr>
            <a:spLocks noChangeArrowheads="1"/>
          </p:cNvSpPr>
          <p:nvPr/>
        </p:nvSpPr>
        <p:spPr bwMode="auto">
          <a:xfrm>
            <a:off x="1295400" y="1143000"/>
            <a:ext cx="8382000" cy="5467350"/>
          </a:xfrm>
          <a:prstGeom prst="rect">
            <a:avLst/>
          </a:prstGeom>
          <a:noFill/>
          <a:ln w="9525">
            <a:noFill/>
            <a:miter lim="800000"/>
            <a:headEnd/>
            <a:tailEnd/>
          </a:ln>
        </p:spPr>
        <p:txBody>
          <a:bodyPr>
            <a:spAutoFit/>
          </a:bodyPr>
          <a:lstStyle/>
          <a:p>
            <a:pPr marL="342900" indent="-342900">
              <a:lnSpc>
                <a:spcPct val="115000"/>
              </a:lnSpc>
              <a:spcAft>
                <a:spcPts val="1000"/>
              </a:spcAft>
              <a:buFont typeface="Times New Roman" pitchFamily="18" charset="0"/>
              <a:buAutoNum type="arabicPeriod"/>
              <a:tabLst>
                <a:tab pos="457200" algn="l"/>
              </a:tabLst>
            </a:pPr>
            <a:r>
              <a:rPr lang="en-US">
                <a:solidFill>
                  <a:srgbClr val="CC0000"/>
                </a:solidFill>
                <a:cs typeface="Times New Roman" pitchFamily="18" charset="0"/>
              </a:rPr>
              <a:t>Sit in the meditative posture and scan the body</a:t>
            </a:r>
            <a:endParaRPr lang="en-US" sz="2000">
              <a:solidFill>
                <a:srgbClr val="CC0000"/>
              </a:solidFill>
              <a:latin typeface="Calibri" pitchFamily="34" charset="0"/>
              <a:ea typeface="Calibri" pitchFamily="34" charset="0"/>
              <a:cs typeface="Times New Roman" pitchFamily="18" charset="0"/>
            </a:endParaRPr>
          </a:p>
          <a:p>
            <a:pPr marL="342900" indent="-342900">
              <a:lnSpc>
                <a:spcPct val="115000"/>
              </a:lnSpc>
              <a:spcAft>
                <a:spcPts val="1000"/>
              </a:spcAft>
              <a:buFont typeface="Times New Roman" pitchFamily="18" charset="0"/>
              <a:buAutoNum type="arabicPeriod"/>
              <a:tabLst>
                <a:tab pos="457200" algn="l"/>
              </a:tabLst>
            </a:pPr>
            <a:r>
              <a:rPr lang="en-US">
                <a:solidFill>
                  <a:srgbClr val="CC0000"/>
                </a:solidFill>
                <a:cs typeface="Times New Roman" pitchFamily="18" charset="0"/>
              </a:rPr>
              <a:t>"my right arm is heavy"</a:t>
            </a:r>
            <a:endParaRPr lang="en-US" sz="2000">
              <a:solidFill>
                <a:srgbClr val="CC0000"/>
              </a:solidFill>
              <a:latin typeface="Calibri" pitchFamily="34" charset="0"/>
              <a:ea typeface="Calibri" pitchFamily="34" charset="0"/>
              <a:cs typeface="Calibri" pitchFamily="34" charset="0"/>
            </a:endParaRPr>
          </a:p>
          <a:p>
            <a:pPr marL="342900" indent="-342900">
              <a:lnSpc>
                <a:spcPct val="115000"/>
              </a:lnSpc>
              <a:spcAft>
                <a:spcPts val="1000"/>
              </a:spcAft>
              <a:buFont typeface="Times New Roman" pitchFamily="18" charset="0"/>
              <a:buAutoNum type="arabicPeriod"/>
              <a:tabLst>
                <a:tab pos="457200" algn="l"/>
              </a:tabLst>
            </a:pPr>
            <a:r>
              <a:rPr lang="en-US">
                <a:solidFill>
                  <a:srgbClr val="CC0000"/>
                </a:solidFill>
                <a:cs typeface="Times New Roman" pitchFamily="18" charset="0"/>
              </a:rPr>
              <a:t>"my arms and legs are heavy and warm" (repeat 3 times)</a:t>
            </a:r>
            <a:endParaRPr lang="en-US" sz="2000">
              <a:solidFill>
                <a:srgbClr val="CC0000"/>
              </a:solidFill>
              <a:latin typeface="Calibri" pitchFamily="34" charset="0"/>
              <a:ea typeface="Calibri" pitchFamily="34" charset="0"/>
              <a:cs typeface="Calibri" pitchFamily="34" charset="0"/>
            </a:endParaRPr>
          </a:p>
          <a:p>
            <a:pPr marL="342900" indent="-342900">
              <a:lnSpc>
                <a:spcPct val="115000"/>
              </a:lnSpc>
              <a:spcAft>
                <a:spcPts val="1000"/>
              </a:spcAft>
              <a:buFont typeface="Times New Roman" pitchFamily="18" charset="0"/>
              <a:buAutoNum type="arabicPeriod"/>
              <a:tabLst>
                <a:tab pos="457200" algn="l"/>
              </a:tabLst>
            </a:pPr>
            <a:r>
              <a:rPr lang="en-US">
                <a:solidFill>
                  <a:srgbClr val="CC0000"/>
                </a:solidFill>
                <a:cs typeface="Times New Roman" pitchFamily="18" charset="0"/>
              </a:rPr>
              <a:t>"my heartbeat is calm and regular" (repeat 3 times)</a:t>
            </a:r>
            <a:endParaRPr lang="en-US" sz="2000">
              <a:solidFill>
                <a:srgbClr val="CC0000"/>
              </a:solidFill>
              <a:latin typeface="Calibri" pitchFamily="34" charset="0"/>
              <a:ea typeface="Calibri" pitchFamily="34" charset="0"/>
              <a:cs typeface="Calibri" pitchFamily="34" charset="0"/>
            </a:endParaRPr>
          </a:p>
          <a:p>
            <a:pPr marL="342900" indent="-342900">
              <a:lnSpc>
                <a:spcPct val="115000"/>
              </a:lnSpc>
              <a:spcAft>
                <a:spcPts val="1000"/>
              </a:spcAft>
              <a:buFont typeface="Times New Roman" pitchFamily="18" charset="0"/>
              <a:buAutoNum type="arabicPeriod"/>
              <a:tabLst>
                <a:tab pos="457200" algn="l"/>
              </a:tabLst>
            </a:pPr>
            <a:r>
              <a:rPr lang="en-US">
                <a:solidFill>
                  <a:srgbClr val="CC0000"/>
                </a:solidFill>
                <a:cs typeface="Times New Roman" pitchFamily="18" charset="0"/>
              </a:rPr>
              <a:t>"my forehead is cool"</a:t>
            </a:r>
            <a:endParaRPr lang="en-US" sz="2000">
              <a:solidFill>
                <a:srgbClr val="CC0000"/>
              </a:solidFill>
              <a:latin typeface="Calibri" pitchFamily="34" charset="0"/>
              <a:ea typeface="Calibri" pitchFamily="34" charset="0"/>
              <a:cs typeface="Calibri" pitchFamily="34" charset="0"/>
            </a:endParaRPr>
          </a:p>
          <a:p>
            <a:pPr marL="342900" indent="-342900">
              <a:lnSpc>
                <a:spcPct val="115000"/>
              </a:lnSpc>
              <a:spcAft>
                <a:spcPts val="1000"/>
              </a:spcAft>
              <a:buFont typeface="Times New Roman" pitchFamily="18" charset="0"/>
              <a:buAutoNum type="arabicPeriod"/>
              <a:tabLst>
                <a:tab pos="457200" algn="l"/>
              </a:tabLst>
            </a:pPr>
            <a:r>
              <a:rPr lang="en-US">
                <a:solidFill>
                  <a:srgbClr val="CC0000"/>
                </a:solidFill>
                <a:cs typeface="Times New Roman" pitchFamily="18" charset="0"/>
              </a:rPr>
              <a:t>"my neck and shoulders are heavy" (repeat 3 times)</a:t>
            </a:r>
            <a:endParaRPr lang="en-US" sz="2000">
              <a:solidFill>
                <a:srgbClr val="CC0000"/>
              </a:solidFill>
              <a:latin typeface="Calibri" pitchFamily="34" charset="0"/>
              <a:ea typeface="Calibri" pitchFamily="34" charset="0"/>
              <a:cs typeface="Calibri" pitchFamily="34" charset="0"/>
            </a:endParaRPr>
          </a:p>
          <a:p>
            <a:pPr marL="342900" indent="-342900">
              <a:lnSpc>
                <a:spcPct val="115000"/>
              </a:lnSpc>
              <a:spcAft>
                <a:spcPts val="1000"/>
              </a:spcAft>
              <a:buFont typeface="Times New Roman" pitchFamily="18" charset="0"/>
              <a:buAutoNum type="arabicPeriod"/>
              <a:tabLst>
                <a:tab pos="457200" algn="l"/>
              </a:tabLst>
            </a:pPr>
            <a:r>
              <a:rPr lang="en-US">
                <a:solidFill>
                  <a:srgbClr val="CC0000"/>
                </a:solidFill>
                <a:cs typeface="Times New Roman" pitchFamily="18" charset="0"/>
              </a:rPr>
              <a:t>"I am at peace" (repeat 3 times)</a:t>
            </a:r>
            <a:endParaRPr lang="en-US" sz="2000">
              <a:solidFill>
                <a:srgbClr val="CC0000"/>
              </a:solidFill>
              <a:latin typeface="Calibri" pitchFamily="34" charset="0"/>
              <a:ea typeface="Calibri" pitchFamily="34" charset="0"/>
              <a:cs typeface="Calibri" pitchFamily="34" charset="0"/>
            </a:endParaRPr>
          </a:p>
          <a:p>
            <a:pPr marL="342900" indent="-342900">
              <a:lnSpc>
                <a:spcPct val="115000"/>
              </a:lnSpc>
              <a:spcAft>
                <a:spcPts val="1000"/>
              </a:spcAft>
              <a:buFont typeface="Times New Roman" pitchFamily="18" charset="0"/>
              <a:buAutoNum type="arabicPeriod"/>
              <a:tabLst>
                <a:tab pos="457200" algn="l"/>
              </a:tabLst>
            </a:pPr>
            <a:r>
              <a:rPr lang="en-US">
                <a:solidFill>
                  <a:srgbClr val="CC0000"/>
                </a:solidFill>
                <a:cs typeface="Times New Roman" pitchFamily="18" charset="0"/>
              </a:rPr>
              <a:t> Finish part one by Cancelling</a:t>
            </a:r>
            <a:endParaRPr lang="en-US" sz="2000">
              <a:solidFill>
                <a:srgbClr val="CC0000"/>
              </a:solidFill>
              <a:latin typeface="Calibri" pitchFamily="34" charset="0"/>
              <a:ea typeface="Calibri" pitchFamily="34" charset="0"/>
              <a:cs typeface="Calibri" pitchFamily="34" charset="0"/>
            </a:endParaRPr>
          </a:p>
          <a:p>
            <a:pPr marL="342900" indent="-342900">
              <a:lnSpc>
                <a:spcPct val="115000"/>
              </a:lnSpc>
              <a:spcAft>
                <a:spcPts val="1000"/>
              </a:spcAft>
              <a:buFont typeface="Times New Roman" pitchFamily="18" charset="0"/>
              <a:buAutoNum type="arabicPeriod"/>
              <a:tabLst>
                <a:tab pos="457200" algn="l"/>
              </a:tabLst>
            </a:pPr>
            <a:r>
              <a:rPr lang="en-US">
                <a:solidFill>
                  <a:srgbClr val="CC0000"/>
                </a:solidFill>
                <a:cs typeface="Times New Roman" pitchFamily="18" charset="0"/>
              </a:rPr>
              <a:t> Start part two by repeating from step 2 to Cancelling</a:t>
            </a:r>
            <a:endParaRPr lang="en-US" sz="2000">
              <a:solidFill>
                <a:srgbClr val="CC0000"/>
              </a:solidFill>
              <a:latin typeface="Calibri" pitchFamily="34" charset="0"/>
              <a:ea typeface="Calibri" pitchFamily="34" charset="0"/>
              <a:cs typeface="Calibri" pitchFamily="34" charset="0"/>
            </a:endParaRPr>
          </a:p>
          <a:p>
            <a:pPr marL="342900" indent="-342900">
              <a:lnSpc>
                <a:spcPct val="115000"/>
              </a:lnSpc>
              <a:spcAft>
                <a:spcPts val="1000"/>
              </a:spcAft>
              <a:buFont typeface="Times New Roman" pitchFamily="18" charset="0"/>
              <a:buAutoNum type="arabicPeriod"/>
              <a:tabLst>
                <a:tab pos="457200" algn="l"/>
              </a:tabLst>
            </a:pPr>
            <a:r>
              <a:rPr lang="en-US">
                <a:solidFill>
                  <a:srgbClr val="CC0000"/>
                </a:solidFill>
                <a:cs typeface="Times New Roman" pitchFamily="18" charset="0"/>
              </a:rPr>
              <a:t> Start part three by repeating from step 2 to Cancelling</a:t>
            </a:r>
            <a:endParaRPr lang="en-US" sz="2000">
              <a:solidFill>
                <a:srgbClr val="CC0000"/>
              </a:solidFill>
              <a:latin typeface="Calibri" pitchFamily="34" charset="0"/>
              <a:ea typeface="Calibri" pitchFamily="34" charset="0"/>
              <a:cs typeface="Calibri" pitchFamily="34" charset="0"/>
            </a:endParaRPr>
          </a:p>
        </p:txBody>
      </p:sp>
      <p:sp>
        <p:nvSpPr>
          <p:cNvPr id="2" name="Date Placeholder 1"/>
          <p:cNvSpPr>
            <a:spLocks noGrp="1"/>
          </p:cNvSpPr>
          <p:nvPr>
            <p:ph type="dt" sz="half" idx="10"/>
          </p:nvPr>
        </p:nvSpPr>
        <p:spPr/>
        <p:txBody>
          <a:bodyPr/>
          <a:lstStyle/>
          <a:p>
            <a:pPr>
              <a:defRPr/>
            </a:pPr>
            <a:fld id="{D7FAF578-2A69-4F6A-B4A4-2537728154E3}"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524000" y="3657600"/>
            <a:ext cx="8077200" cy="1200150"/>
          </a:xfrm>
          <a:prstGeom prst="rect">
            <a:avLst/>
          </a:prstGeom>
          <a:noFill/>
          <a:ln w="9525">
            <a:noFill/>
            <a:miter lim="800000"/>
            <a:headEnd/>
            <a:tailEnd/>
          </a:ln>
        </p:spPr>
        <p:txBody>
          <a:bodyPr>
            <a:spAutoFit/>
          </a:bodyPr>
          <a:lstStyle/>
          <a:p>
            <a:r>
              <a:rPr lang="en-GB"/>
              <a:t/>
            </a:r>
            <a:br>
              <a:rPr lang="en-GB"/>
            </a:br>
            <a:r>
              <a:rPr lang="en-GB"/>
              <a:t/>
            </a:r>
            <a:br>
              <a:rPr lang="en-GB"/>
            </a:br>
            <a:r>
              <a:rPr lang="en-GB"/>
              <a:t>.</a:t>
            </a:r>
            <a:endParaRPr lang="en-US"/>
          </a:p>
        </p:txBody>
      </p:sp>
      <p:sp>
        <p:nvSpPr>
          <p:cNvPr id="45059" name="Rectangle 3"/>
          <p:cNvSpPr>
            <a:spLocks noChangeArrowheads="1"/>
          </p:cNvSpPr>
          <p:nvPr/>
        </p:nvSpPr>
        <p:spPr bwMode="auto">
          <a:xfrm>
            <a:off x="1752600" y="228600"/>
            <a:ext cx="6629400" cy="584200"/>
          </a:xfrm>
          <a:prstGeom prst="rect">
            <a:avLst/>
          </a:prstGeom>
          <a:noFill/>
          <a:ln w="9525">
            <a:noFill/>
            <a:miter lim="800000"/>
            <a:headEnd/>
            <a:tailEnd/>
          </a:ln>
        </p:spPr>
        <p:txBody>
          <a:bodyPr>
            <a:spAutoFit/>
          </a:bodyPr>
          <a:lstStyle/>
          <a:p>
            <a:r>
              <a:rPr lang="en-GB" sz="3200" b="1">
                <a:solidFill>
                  <a:srgbClr val="00B050"/>
                </a:solidFill>
              </a:rPr>
              <a:t>How does autogenic training work?</a:t>
            </a:r>
            <a:endParaRPr lang="en-US" sz="3200">
              <a:solidFill>
                <a:srgbClr val="00B050"/>
              </a:solidFill>
            </a:endParaRPr>
          </a:p>
        </p:txBody>
      </p:sp>
      <p:sp>
        <p:nvSpPr>
          <p:cNvPr id="45060" name="Rectangle 4"/>
          <p:cNvSpPr>
            <a:spLocks noChangeArrowheads="1"/>
          </p:cNvSpPr>
          <p:nvPr/>
        </p:nvSpPr>
        <p:spPr bwMode="auto">
          <a:xfrm>
            <a:off x="1295400" y="1009650"/>
            <a:ext cx="7467600" cy="1200150"/>
          </a:xfrm>
          <a:prstGeom prst="rect">
            <a:avLst/>
          </a:prstGeom>
          <a:noFill/>
          <a:ln w="9525">
            <a:noFill/>
            <a:miter lim="800000"/>
            <a:headEnd/>
            <a:tailEnd/>
          </a:ln>
        </p:spPr>
        <p:txBody>
          <a:bodyPr>
            <a:spAutoFit/>
          </a:bodyPr>
          <a:lstStyle/>
          <a:p>
            <a:r>
              <a:rPr lang="en-GB">
                <a:solidFill>
                  <a:srgbClr val="0070C0"/>
                </a:solidFill>
              </a:rPr>
              <a:t>During the practice of autogenic training your stress response is switched off and the so-called "fight or flight" mechanism is replaced with the "rest and digest" phase. </a:t>
            </a:r>
            <a:endParaRPr lang="en-US">
              <a:solidFill>
                <a:srgbClr val="0070C0"/>
              </a:solidFill>
            </a:endParaRPr>
          </a:p>
        </p:txBody>
      </p:sp>
      <p:sp>
        <p:nvSpPr>
          <p:cNvPr id="45061" name="Rectangle 5"/>
          <p:cNvSpPr>
            <a:spLocks noChangeArrowheads="1"/>
          </p:cNvSpPr>
          <p:nvPr/>
        </p:nvSpPr>
        <p:spPr bwMode="auto">
          <a:xfrm>
            <a:off x="1322388" y="3886200"/>
            <a:ext cx="4849812" cy="1938338"/>
          </a:xfrm>
          <a:prstGeom prst="rect">
            <a:avLst/>
          </a:prstGeom>
          <a:noFill/>
          <a:ln w="9525">
            <a:noFill/>
            <a:miter lim="800000"/>
            <a:headEnd/>
            <a:tailEnd/>
          </a:ln>
        </p:spPr>
        <p:txBody>
          <a:bodyPr>
            <a:spAutoFit/>
          </a:bodyPr>
          <a:lstStyle/>
          <a:p>
            <a:r>
              <a:rPr lang="en-GB">
                <a:solidFill>
                  <a:srgbClr val="DEA900"/>
                </a:solidFill>
              </a:rPr>
              <a:t>Autogenic training, which uses suggestive phrases directed at certain parts of the body, is different from meditation techniques, which use mantras repeated silently</a:t>
            </a:r>
            <a:endParaRPr lang="en-US">
              <a:solidFill>
                <a:srgbClr val="DEA900"/>
              </a:solidFill>
            </a:endParaRPr>
          </a:p>
        </p:txBody>
      </p:sp>
      <p:sp>
        <p:nvSpPr>
          <p:cNvPr id="45062" name="Rectangle 6"/>
          <p:cNvSpPr>
            <a:spLocks noChangeArrowheads="1"/>
          </p:cNvSpPr>
          <p:nvPr/>
        </p:nvSpPr>
        <p:spPr bwMode="auto">
          <a:xfrm>
            <a:off x="1295400" y="2667000"/>
            <a:ext cx="6324600" cy="830263"/>
          </a:xfrm>
          <a:prstGeom prst="rect">
            <a:avLst/>
          </a:prstGeom>
          <a:noFill/>
          <a:ln w="9525">
            <a:noFill/>
            <a:miter lim="800000"/>
            <a:headEnd/>
            <a:tailEnd/>
          </a:ln>
        </p:spPr>
        <p:txBody>
          <a:bodyPr>
            <a:spAutoFit/>
          </a:bodyPr>
          <a:lstStyle/>
          <a:p>
            <a:r>
              <a:rPr lang="en-GB">
                <a:solidFill>
                  <a:schemeClr val="accent2"/>
                </a:solidFill>
              </a:rPr>
              <a:t>Autogenic training uses simple mental exercises, which are practiced in a passive mental state. </a:t>
            </a:r>
            <a:endParaRPr lang="en-US">
              <a:solidFill>
                <a:schemeClr val="accent2"/>
              </a:solidFill>
            </a:endParaRPr>
          </a:p>
        </p:txBody>
      </p:sp>
      <p:pic>
        <p:nvPicPr>
          <p:cNvPr id="45063" name="Picture 7"/>
          <p:cNvPicPr>
            <a:picLocks noChangeAspect="1" noChangeArrowheads="1"/>
          </p:cNvPicPr>
          <p:nvPr/>
        </p:nvPicPr>
        <p:blipFill>
          <a:blip r:embed="rId3"/>
          <a:srcRect/>
          <a:stretch>
            <a:fillRect/>
          </a:stretch>
        </p:blipFill>
        <p:spPr bwMode="auto">
          <a:xfrm>
            <a:off x="6172200" y="3876675"/>
            <a:ext cx="2876550" cy="2828925"/>
          </a:xfrm>
          <a:prstGeom prst="rect">
            <a:avLst/>
          </a:prstGeom>
          <a:noFill/>
          <a:ln w="12700" cap="sq">
            <a:noFill/>
            <a:miter lim="800000"/>
            <a:headEnd type="none" w="sm" len="sm"/>
            <a:tailEnd type="none" w="sm" len="sm"/>
          </a:ln>
          <a:effectLst/>
        </p:spPr>
      </p:pic>
      <p:sp>
        <p:nvSpPr>
          <p:cNvPr id="2" name="Date Placeholder 1"/>
          <p:cNvSpPr>
            <a:spLocks noGrp="1"/>
          </p:cNvSpPr>
          <p:nvPr>
            <p:ph type="dt" sz="half" idx="10"/>
          </p:nvPr>
        </p:nvSpPr>
        <p:spPr/>
        <p:txBody>
          <a:bodyPr/>
          <a:lstStyle/>
          <a:p>
            <a:pPr>
              <a:defRPr/>
            </a:pPr>
            <a:fld id="{A3EC5CE1-C1B6-4D0D-921C-1ABD4B869B02}"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1828800" y="304800"/>
            <a:ext cx="6629400"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15000"/>
              </a:lnSpc>
              <a:spcAft>
                <a:spcPts val="1000"/>
              </a:spcAft>
              <a:defRPr/>
            </a:pPr>
            <a:r>
              <a:rPr lang="en-GB" sz="3200" b="1" dirty="0">
                <a:solidFill>
                  <a:srgbClr val="000000"/>
                </a:solidFill>
                <a:effectLst>
                  <a:glow rad="101600">
                    <a:schemeClr val="accent1">
                      <a:satMod val="175000"/>
                      <a:alpha val="40000"/>
                    </a:schemeClr>
                  </a:glow>
                </a:effectLst>
                <a:cs typeface="Times New Roman" pitchFamily="18" charset="0"/>
              </a:rPr>
              <a:t>What benefits does autogenic training have?</a:t>
            </a:r>
            <a:endParaRPr lang="en-US" sz="3200" dirty="0">
              <a:effectLst>
                <a:glow rad="101600">
                  <a:schemeClr val="accent1">
                    <a:satMod val="175000"/>
                    <a:alpha val="40000"/>
                  </a:schemeClr>
                </a:glow>
              </a:effectLst>
              <a:latin typeface="Calibri" pitchFamily="34" charset="0"/>
              <a:ea typeface="Calibri" pitchFamily="34" charset="0"/>
              <a:cs typeface="Times New Roman" pitchFamily="18" charset="0"/>
            </a:endParaRPr>
          </a:p>
        </p:txBody>
      </p:sp>
      <p:sp>
        <p:nvSpPr>
          <p:cNvPr id="46083" name="Rectangle 2"/>
          <p:cNvSpPr>
            <a:spLocks noChangeArrowheads="1"/>
          </p:cNvSpPr>
          <p:nvPr/>
        </p:nvSpPr>
        <p:spPr bwMode="auto">
          <a:xfrm>
            <a:off x="1447800" y="1752600"/>
            <a:ext cx="7543800" cy="1200150"/>
          </a:xfrm>
          <a:prstGeom prst="rect">
            <a:avLst/>
          </a:prstGeom>
          <a:noFill/>
          <a:ln w="9525">
            <a:noFill/>
            <a:miter lim="800000"/>
            <a:headEnd/>
            <a:tailEnd/>
          </a:ln>
        </p:spPr>
        <p:txBody>
          <a:bodyPr>
            <a:spAutoFit/>
          </a:bodyPr>
          <a:lstStyle/>
          <a:p>
            <a:r>
              <a:rPr lang="en-GB">
                <a:solidFill>
                  <a:srgbClr val="CC0099"/>
                </a:solidFill>
                <a:cs typeface="Times New Roman" pitchFamily="18" charset="0"/>
              </a:rPr>
              <a:t>Regular practice of autogenic training enables you to withstand higher stress levels than a person not practicing any form relaxation.</a:t>
            </a:r>
            <a:endParaRPr lang="en-US">
              <a:solidFill>
                <a:srgbClr val="CC0099"/>
              </a:solidFill>
            </a:endParaRPr>
          </a:p>
        </p:txBody>
      </p:sp>
      <p:pic>
        <p:nvPicPr>
          <p:cNvPr id="49156" name="Picture 3" descr="positive-effects-of-autogenic-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50" y="3322638"/>
            <a:ext cx="3219450" cy="31321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4"/>
          <p:cNvSpPr>
            <a:spLocks noChangeArrowheads="1"/>
          </p:cNvSpPr>
          <p:nvPr/>
        </p:nvSpPr>
        <p:spPr bwMode="auto">
          <a:xfrm>
            <a:off x="1447800" y="3429000"/>
            <a:ext cx="4038600" cy="1200150"/>
          </a:xfrm>
          <a:prstGeom prst="rect">
            <a:avLst/>
          </a:prstGeom>
          <a:noFill/>
          <a:ln w="9525">
            <a:noFill/>
            <a:miter lim="800000"/>
            <a:headEnd/>
            <a:tailEnd/>
          </a:ln>
        </p:spPr>
        <p:txBody>
          <a:bodyPr>
            <a:spAutoFit/>
          </a:bodyPr>
          <a:lstStyle/>
          <a:p>
            <a:r>
              <a:rPr lang="en-GB">
                <a:solidFill>
                  <a:srgbClr val="00B0F0"/>
                </a:solidFill>
                <a:cs typeface="Times New Roman" pitchFamily="18" charset="0"/>
              </a:rPr>
              <a:t>Can also affect your gene expression, which leads to additional positive effects</a:t>
            </a:r>
            <a:endParaRPr lang="en-US">
              <a:solidFill>
                <a:srgbClr val="00B0F0"/>
              </a:solidFill>
            </a:endParaRPr>
          </a:p>
        </p:txBody>
      </p:sp>
      <p:sp>
        <p:nvSpPr>
          <p:cNvPr id="46086" name="Rectangle 5"/>
          <p:cNvSpPr>
            <a:spLocks noChangeArrowheads="1"/>
          </p:cNvSpPr>
          <p:nvPr/>
        </p:nvSpPr>
        <p:spPr bwMode="auto">
          <a:xfrm>
            <a:off x="1524000" y="5029200"/>
            <a:ext cx="4572000" cy="830263"/>
          </a:xfrm>
          <a:prstGeom prst="rect">
            <a:avLst/>
          </a:prstGeom>
          <a:noFill/>
          <a:ln w="9525">
            <a:noFill/>
            <a:miter lim="800000"/>
            <a:headEnd/>
            <a:tailEnd/>
          </a:ln>
        </p:spPr>
        <p:txBody>
          <a:bodyPr>
            <a:spAutoFit/>
          </a:bodyPr>
          <a:lstStyle/>
          <a:p>
            <a:r>
              <a:rPr lang="en-GB">
                <a:solidFill>
                  <a:srgbClr val="92D050"/>
                </a:solidFill>
                <a:cs typeface="Times New Roman" pitchFamily="18" charset="0"/>
              </a:rPr>
              <a:t>In the long-term you become a more rational, calmer person</a:t>
            </a:r>
            <a:endParaRPr lang="en-US">
              <a:solidFill>
                <a:srgbClr val="92D050"/>
              </a:solidFill>
            </a:endParaRPr>
          </a:p>
        </p:txBody>
      </p:sp>
      <p:sp>
        <p:nvSpPr>
          <p:cNvPr id="2" name="Date Placeholder 1"/>
          <p:cNvSpPr>
            <a:spLocks noGrp="1"/>
          </p:cNvSpPr>
          <p:nvPr>
            <p:ph type="dt" sz="half" idx="10"/>
          </p:nvPr>
        </p:nvSpPr>
        <p:spPr/>
        <p:txBody>
          <a:bodyPr/>
          <a:lstStyle/>
          <a:p>
            <a:pPr>
              <a:defRPr/>
            </a:pPr>
            <a:fld id="{F1C7434D-4D4C-41FB-84D6-9702ECA8B23C}"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4" descr="http://2.bp.blogspot.com/-hJjUdEokZS4/Tfh9NvwTEuI/AAAAAAAAB3Q/gBDIE38JnZo/s1600/Self-Confidence.jpg">
            <a:hlinkClick r:id="rId2"/>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143000" y="0"/>
            <a:ext cx="8001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p:cNvPicPr>
            <a:picLocks noChangeAspect="1" noChangeArrowheads="1"/>
          </p:cNvPicPr>
          <p:nvPr/>
        </p:nvPicPr>
        <p:blipFill>
          <a:blip r:embed="rId4"/>
          <a:srcRect/>
          <a:stretch>
            <a:fillRect/>
          </a:stretch>
        </p:blipFill>
        <p:spPr bwMode="auto">
          <a:xfrm>
            <a:off x="1143000" y="331788"/>
            <a:ext cx="8266113" cy="6280150"/>
          </a:xfrm>
          <a:prstGeom prst="rect">
            <a:avLst/>
          </a:prstGeom>
          <a:noFill/>
          <a:ln w="12700" cap="sq">
            <a:noFill/>
            <a:miter lim="800000"/>
            <a:headEnd type="none" w="sm" len="sm"/>
            <a:tailEnd type="none" w="sm" len="sm"/>
          </a:ln>
          <a:effectLst/>
        </p:spPr>
      </p:pic>
      <p:sp>
        <p:nvSpPr>
          <p:cNvPr id="2" name="Date Placeholder 1"/>
          <p:cNvSpPr>
            <a:spLocks noGrp="1"/>
          </p:cNvSpPr>
          <p:nvPr>
            <p:ph type="dt" sz="half" idx="10"/>
          </p:nvPr>
        </p:nvSpPr>
        <p:spPr/>
        <p:txBody>
          <a:bodyPr/>
          <a:lstStyle/>
          <a:p>
            <a:pPr>
              <a:defRPr/>
            </a:pPr>
            <a:fld id="{54B81CE2-C651-4ED1-8116-4E18EB17BC7E}"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400" y="2192338"/>
            <a:ext cx="7543800" cy="4665662"/>
          </a:xfrm>
          <a:prstGeom prst="rect">
            <a:avLst/>
          </a:prstGeom>
        </p:spPr>
        <p:txBody>
          <a:bodyPr>
            <a:spAutoFit/>
          </a:bodyPr>
          <a:lstStyle/>
          <a:p>
            <a:pPr algn="just">
              <a:lnSpc>
                <a:spcPct val="115000"/>
              </a:lnSpc>
              <a:spcBef>
                <a:spcPts val="0"/>
              </a:spcBef>
              <a:spcAft>
                <a:spcPts val="1000"/>
              </a:spcAft>
              <a:defRPr/>
            </a:pPr>
            <a:r>
              <a:rPr lang="en-GB" sz="2800" b="1" dirty="0">
                <a:latin typeface="Times New Roman"/>
                <a:ea typeface="Times New Roman"/>
                <a:cs typeface="Times New Roman"/>
              </a:rPr>
              <a:t>Psychological effects:</a:t>
            </a:r>
            <a:endParaRPr lang="en-US" sz="2800" dirty="0">
              <a:latin typeface="Calibri"/>
              <a:ea typeface="Calibri"/>
              <a:cs typeface="Times New Roman"/>
            </a:endParaRPr>
          </a:p>
          <a:p>
            <a:pPr marL="342900" indent="-342900" algn="just">
              <a:lnSpc>
                <a:spcPct val="115000"/>
              </a:lnSpc>
              <a:spcBef>
                <a:spcPts val="0"/>
              </a:spcBef>
              <a:spcAft>
                <a:spcPts val="1000"/>
              </a:spcAft>
              <a:buSzPts val="1000"/>
              <a:buFont typeface="Symbol"/>
              <a:buChar char=""/>
              <a:tabLst>
                <a:tab pos="457200" algn="l"/>
              </a:tabLst>
              <a:defRPr/>
            </a:pPr>
            <a:r>
              <a:rPr lang="en-GB" sz="2800" dirty="0">
                <a:latin typeface="Times New Roman"/>
                <a:ea typeface="Times New Roman"/>
                <a:cs typeface="Times New Roman"/>
              </a:rPr>
              <a:t>Decreasing stress, anxiety, anxiety attacks, and depression</a:t>
            </a:r>
            <a:endParaRPr lang="en-US" sz="2800" dirty="0">
              <a:latin typeface="Calibri"/>
              <a:ea typeface="Calibri"/>
              <a:cs typeface="Times New Roman"/>
            </a:endParaRPr>
          </a:p>
          <a:p>
            <a:pPr marL="342900" indent="-342900" algn="just">
              <a:lnSpc>
                <a:spcPct val="115000"/>
              </a:lnSpc>
              <a:spcBef>
                <a:spcPts val="0"/>
              </a:spcBef>
              <a:spcAft>
                <a:spcPts val="1000"/>
              </a:spcAft>
              <a:buSzPts val="1000"/>
              <a:buFont typeface="Symbol"/>
              <a:buChar char=""/>
              <a:tabLst>
                <a:tab pos="457200" algn="l"/>
              </a:tabLst>
              <a:defRPr/>
            </a:pPr>
            <a:r>
              <a:rPr lang="en-GB" sz="2800" dirty="0">
                <a:latin typeface="Times New Roman"/>
                <a:ea typeface="Times New Roman"/>
                <a:cs typeface="Times New Roman"/>
              </a:rPr>
              <a:t>Decreasing the fear of death</a:t>
            </a:r>
            <a:endParaRPr lang="en-US" sz="2800" dirty="0">
              <a:latin typeface="Calibri"/>
              <a:ea typeface="Calibri"/>
              <a:cs typeface="Times New Roman"/>
            </a:endParaRPr>
          </a:p>
          <a:p>
            <a:pPr marL="342900" indent="-342900" algn="just">
              <a:lnSpc>
                <a:spcPct val="115000"/>
              </a:lnSpc>
              <a:spcBef>
                <a:spcPts val="0"/>
              </a:spcBef>
              <a:spcAft>
                <a:spcPts val="1000"/>
              </a:spcAft>
              <a:buSzPts val="1000"/>
              <a:buFont typeface="Symbol"/>
              <a:buChar char=""/>
              <a:tabLst>
                <a:tab pos="457200" algn="l"/>
              </a:tabLst>
              <a:defRPr/>
            </a:pPr>
            <a:r>
              <a:rPr lang="en-GB" sz="2800" dirty="0">
                <a:latin typeface="Times New Roman"/>
                <a:ea typeface="Times New Roman"/>
                <a:cs typeface="Times New Roman"/>
              </a:rPr>
              <a:t>Increasing the joy of living</a:t>
            </a:r>
            <a:endParaRPr lang="en-US" sz="2800" dirty="0">
              <a:latin typeface="Calibri"/>
              <a:ea typeface="Calibri"/>
              <a:cs typeface="Times New Roman"/>
            </a:endParaRPr>
          </a:p>
          <a:p>
            <a:pPr marL="342900" indent="-342900" algn="just">
              <a:lnSpc>
                <a:spcPct val="115000"/>
              </a:lnSpc>
              <a:spcBef>
                <a:spcPts val="0"/>
              </a:spcBef>
              <a:spcAft>
                <a:spcPts val="1000"/>
              </a:spcAft>
              <a:buSzPts val="1000"/>
              <a:buFont typeface="Symbol"/>
              <a:buChar char=""/>
              <a:tabLst>
                <a:tab pos="457200" algn="l"/>
              </a:tabLst>
              <a:defRPr/>
            </a:pPr>
            <a:r>
              <a:rPr lang="en-GB" sz="2800" dirty="0">
                <a:latin typeface="Times New Roman"/>
                <a:ea typeface="Times New Roman"/>
                <a:cs typeface="Times New Roman"/>
              </a:rPr>
              <a:t>Increasing positive emotions and attitudes towards life</a:t>
            </a:r>
            <a:endParaRPr lang="en-US" sz="2800" dirty="0">
              <a:latin typeface="Calibri"/>
              <a:ea typeface="Calibri"/>
              <a:cs typeface="Times New Roman"/>
            </a:endParaRPr>
          </a:p>
          <a:p>
            <a:pPr marL="342900" indent="-342900" algn="just">
              <a:lnSpc>
                <a:spcPct val="115000"/>
              </a:lnSpc>
              <a:spcBef>
                <a:spcPts val="0"/>
              </a:spcBef>
              <a:spcAft>
                <a:spcPts val="1000"/>
              </a:spcAft>
              <a:buSzPts val="1000"/>
              <a:buFont typeface="Symbol"/>
              <a:buChar char=""/>
              <a:tabLst>
                <a:tab pos="457200" algn="l"/>
              </a:tabLst>
              <a:defRPr/>
            </a:pPr>
            <a:r>
              <a:rPr lang="en-GB" sz="2800" dirty="0">
                <a:latin typeface="Times New Roman"/>
                <a:ea typeface="Times New Roman"/>
                <a:cs typeface="Times New Roman"/>
              </a:rPr>
              <a:t>Increasing self-confidence</a:t>
            </a:r>
            <a:endParaRPr lang="en-US" sz="2800" dirty="0">
              <a:latin typeface="Calibri"/>
              <a:ea typeface="Calibri"/>
              <a:cs typeface="Times New Roman"/>
            </a:endParaRPr>
          </a:p>
        </p:txBody>
      </p:sp>
      <p:pic>
        <p:nvPicPr>
          <p:cNvPr id="50179" name="Picture 4" descr="http://www.tricitypsychology.com/blog/wp-content/uploads/2008/12/istock_000005349409xsmall-300x29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3162" y="3429001"/>
            <a:ext cx="2586038" cy="1676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6" descr="http://positiveeducation4u.files.wordpress.com/2012/01/468390_stock-photo-ten-positive-emotion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4762"/>
            <a:ext cx="73914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6DF3F451-D2E6-4D52-BA89-DF0F6EBF7A35}" type="datetime1">
              <a:rPr lang="en-US" smtClean="0"/>
              <a:t>3/22/2020</a:t>
            </a:fld>
            <a:endParaRPr lang="en-US"/>
          </a:p>
        </p:txBody>
      </p:sp>
      <p:sp>
        <p:nvSpPr>
          <p:cNvPr id="4" name="Footer Placeholder 3"/>
          <p:cNvSpPr>
            <a:spLocks noGrp="1"/>
          </p:cNvSpPr>
          <p:nvPr>
            <p:ph type="ftr" sz="quarter" idx="11"/>
          </p:nvPr>
        </p:nvSpPr>
        <p:spPr/>
        <p:txBody>
          <a:bodyPr/>
          <a:lstStyle/>
          <a:p>
            <a:pPr>
              <a:defRPr/>
            </a:pPr>
            <a:r>
              <a:rPr lang="en-US" smtClean="0"/>
              <a:t>Presentation by Dr Amina Muazzam</a:t>
            </a:r>
            <a:endParaRPr lang="en-US"/>
          </a:p>
        </p:txBody>
      </p:sp>
      <p:sp>
        <p:nvSpPr>
          <p:cNvPr id="5" name="Slide Number Placeholder 4"/>
          <p:cNvSpPr>
            <a:spLocks noGrp="1"/>
          </p:cNvSpPr>
          <p:nvPr>
            <p:ph type="sldNum" sz="quarter" idx="12"/>
          </p:nvPr>
        </p:nvSpPr>
        <p:spPr/>
        <p:txBody>
          <a:bodyPr/>
          <a:lstStyle/>
          <a:p>
            <a:pPr>
              <a:defRPr/>
            </a:pPr>
            <a:fld id="{6E96BE4B-5EBE-4167-B483-E0099B1F95E3}" type="slidenum">
              <a:rPr lang="en-US" smtClean="0"/>
              <a:pPr>
                <a:defRPr/>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667125"/>
            <a:ext cx="5105400" cy="2330450"/>
          </a:xfrm>
          <a:prstGeom prst="rect">
            <a:avLst/>
          </a:prstGeom>
        </p:spPr>
        <p:txBody>
          <a:bodyPr>
            <a:spAutoFit/>
          </a:bodyPr>
          <a:lstStyle/>
          <a:p>
            <a:pPr algn="just">
              <a:lnSpc>
                <a:spcPct val="115000"/>
              </a:lnSpc>
              <a:spcBef>
                <a:spcPts val="0"/>
              </a:spcBef>
              <a:spcAft>
                <a:spcPts val="1000"/>
              </a:spcAft>
              <a:defRPr/>
            </a:pPr>
            <a:r>
              <a:rPr lang="en-GB" sz="2800" b="1" dirty="0">
                <a:solidFill>
                  <a:schemeClr val="bg1">
                    <a:lumMod val="50000"/>
                  </a:schemeClr>
                </a:solidFill>
                <a:latin typeface="+mn-lt"/>
                <a:ea typeface="Times New Roman"/>
                <a:cs typeface="Times New Roman"/>
              </a:rPr>
              <a:t>Cognitive effects:</a:t>
            </a:r>
            <a:endParaRPr lang="en-US" sz="2800" dirty="0">
              <a:solidFill>
                <a:schemeClr val="bg1">
                  <a:lumMod val="50000"/>
                </a:schemeClr>
              </a:solidFill>
              <a:latin typeface="+mn-lt"/>
              <a:ea typeface="Calibri"/>
              <a:cs typeface="Times New Roman"/>
            </a:endParaRPr>
          </a:p>
          <a:p>
            <a:pPr marL="457200" indent="-457200">
              <a:lnSpc>
                <a:spcPct val="115000"/>
              </a:lnSpc>
              <a:spcBef>
                <a:spcPts val="0"/>
              </a:spcBef>
              <a:spcAft>
                <a:spcPts val="1000"/>
              </a:spcAft>
              <a:buSzPts val="1000"/>
              <a:buFont typeface="Wingdings" pitchFamily="2" charset="2"/>
              <a:buChar char="q"/>
              <a:tabLst>
                <a:tab pos="457200" algn="l"/>
              </a:tabLst>
              <a:defRPr/>
            </a:pPr>
            <a:r>
              <a:rPr lang="en-GB" sz="2800" dirty="0">
                <a:solidFill>
                  <a:schemeClr val="bg1">
                    <a:lumMod val="50000"/>
                  </a:schemeClr>
                </a:solidFill>
                <a:latin typeface="+mn-lt"/>
                <a:ea typeface="Times New Roman"/>
                <a:cs typeface="Times New Roman"/>
              </a:rPr>
              <a:t>Increasing concentration and strengthening the mind</a:t>
            </a:r>
            <a:endParaRPr lang="en-US" sz="2800" dirty="0">
              <a:solidFill>
                <a:schemeClr val="bg1">
                  <a:lumMod val="50000"/>
                </a:schemeClr>
              </a:solidFill>
              <a:latin typeface="+mn-lt"/>
              <a:ea typeface="Calibri"/>
              <a:cs typeface="Times New Roman"/>
            </a:endParaRPr>
          </a:p>
          <a:p>
            <a:pPr marL="457200" indent="-457200" algn="just">
              <a:lnSpc>
                <a:spcPct val="115000"/>
              </a:lnSpc>
              <a:spcBef>
                <a:spcPts val="0"/>
              </a:spcBef>
              <a:spcAft>
                <a:spcPts val="1000"/>
              </a:spcAft>
              <a:buSzPts val="1000"/>
              <a:buFont typeface="Wingdings" pitchFamily="2" charset="2"/>
              <a:buChar char="q"/>
              <a:tabLst>
                <a:tab pos="457200" algn="l"/>
              </a:tabLst>
              <a:defRPr/>
            </a:pPr>
            <a:r>
              <a:rPr lang="en-GB" sz="2800" dirty="0">
                <a:solidFill>
                  <a:schemeClr val="bg1">
                    <a:lumMod val="50000"/>
                  </a:schemeClr>
                </a:solidFill>
                <a:latin typeface="+mn-lt"/>
                <a:ea typeface="Times New Roman"/>
                <a:cs typeface="Times New Roman"/>
              </a:rPr>
              <a:t>Increasing memory</a:t>
            </a:r>
            <a:endParaRPr lang="en-US" sz="2800" dirty="0">
              <a:solidFill>
                <a:schemeClr val="bg1">
                  <a:lumMod val="50000"/>
                </a:schemeClr>
              </a:solidFill>
              <a:latin typeface="+mn-lt"/>
              <a:ea typeface="Calibri"/>
              <a:cs typeface="Times New Roman"/>
            </a:endParaRPr>
          </a:p>
        </p:txBody>
      </p:sp>
      <p:pic>
        <p:nvPicPr>
          <p:cNvPr id="51204" name="Picture 6" descr="http://www.costaricantimes.com/wp-content/uploads/2012/12/power-of-concentratio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52400"/>
            <a:ext cx="7391400" cy="2859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pPr>
              <a:defRPr/>
            </a:pPr>
            <a:fld id="{E9B77C1B-BACF-4169-B6CD-9B2AABA88E17}" type="datetime1">
              <a:rPr lang="en-US" smtClean="0"/>
              <a:t>3/22/2020</a:t>
            </a:fld>
            <a:endParaRPr lang="en-US"/>
          </a:p>
        </p:txBody>
      </p:sp>
      <p:sp>
        <p:nvSpPr>
          <p:cNvPr id="4" name="Footer Placeholder 3"/>
          <p:cNvSpPr>
            <a:spLocks noGrp="1"/>
          </p:cNvSpPr>
          <p:nvPr>
            <p:ph type="ftr" sz="quarter" idx="11"/>
          </p:nvPr>
        </p:nvSpPr>
        <p:spPr/>
        <p:txBody>
          <a:bodyPr/>
          <a:lstStyle/>
          <a:p>
            <a:pPr>
              <a:defRPr/>
            </a:pPr>
            <a:r>
              <a:rPr lang="en-US" smtClean="0"/>
              <a:t>Presentation by Dr Amina Muazzam</a:t>
            </a:r>
            <a:endParaRPr lang="en-US"/>
          </a:p>
        </p:txBody>
      </p:sp>
      <p:sp>
        <p:nvSpPr>
          <p:cNvPr id="5" name="Slide Number Placeholder 4"/>
          <p:cNvSpPr>
            <a:spLocks noGrp="1"/>
          </p:cNvSpPr>
          <p:nvPr>
            <p:ph type="sldNum" sz="quarter" idx="12"/>
          </p:nvPr>
        </p:nvSpPr>
        <p:spPr/>
        <p:txBody>
          <a:bodyPr/>
          <a:lstStyle/>
          <a:p>
            <a:pPr>
              <a:defRPr/>
            </a:pPr>
            <a:fld id="{6E96BE4B-5EBE-4167-B483-E0099B1F95E3}" type="slidenum">
              <a:rPr lang="en-US" smtClean="0"/>
              <a:pPr>
                <a:defRPr/>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3800" y="381000"/>
            <a:ext cx="4559300" cy="622300"/>
          </a:xfrm>
          <a:prstGeom prst="rect">
            <a:avLst/>
          </a:prstGeom>
        </p:spPr>
        <p:txBody>
          <a:bodyPr wrap="none">
            <a:spAutoFit/>
          </a:bodyPr>
          <a:lstStyle/>
          <a:p>
            <a:pPr algn="just">
              <a:lnSpc>
                <a:spcPct val="115000"/>
              </a:lnSpc>
              <a:spcBef>
                <a:spcPts val="0"/>
              </a:spcBef>
              <a:spcAft>
                <a:spcPts val="1000"/>
              </a:spcAft>
              <a:defRPr/>
            </a:pPr>
            <a:r>
              <a:rPr lang="en-GB" sz="3200" b="1" kern="1800" dirty="0">
                <a:solidFill>
                  <a:srgbClr val="0070C0"/>
                </a:solidFill>
                <a:latin typeface="Times New Roman"/>
                <a:ea typeface="Times New Roman"/>
                <a:cs typeface="Times New Roman"/>
              </a:rPr>
              <a:t>Autogenic training today</a:t>
            </a:r>
            <a:endParaRPr lang="en-US" sz="3200" dirty="0">
              <a:solidFill>
                <a:srgbClr val="0070C0"/>
              </a:solidFill>
              <a:latin typeface="Calibri"/>
              <a:ea typeface="Calibri"/>
              <a:cs typeface="Times New Roman"/>
            </a:endParaRPr>
          </a:p>
        </p:txBody>
      </p:sp>
      <p:sp>
        <p:nvSpPr>
          <p:cNvPr id="52227" name="Rectangle 2"/>
          <p:cNvSpPr>
            <a:spLocks noChangeArrowheads="1"/>
          </p:cNvSpPr>
          <p:nvPr/>
        </p:nvSpPr>
        <p:spPr bwMode="auto">
          <a:xfrm>
            <a:off x="1600200" y="3014663"/>
            <a:ext cx="1719263"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15000"/>
              </a:lnSpc>
              <a:defRPr/>
            </a:pPr>
            <a:r>
              <a:rPr lang="en-US" u="sng" dirty="0">
                <a:solidFill>
                  <a:schemeClr val="accent5">
                    <a:lumMod val="50000"/>
                  </a:schemeClr>
                </a:solidFill>
                <a:cs typeface="Times New Roman" pitchFamily="18" charset="0"/>
              </a:rPr>
              <a:t>Surgery</a:t>
            </a:r>
            <a:endParaRPr lang="en-US" u="sng" dirty="0">
              <a:solidFill>
                <a:schemeClr val="accent5">
                  <a:lumMod val="50000"/>
                </a:schemeClr>
              </a:solidFill>
              <a:latin typeface="Calibri" pitchFamily="34" charset="0"/>
              <a:ea typeface="Calibri" pitchFamily="34" charset="0"/>
              <a:cs typeface="Times New Roman" pitchFamily="18" charset="0"/>
            </a:endParaRPr>
          </a:p>
        </p:txBody>
      </p:sp>
      <p:sp>
        <p:nvSpPr>
          <p:cNvPr id="52228" name="Rectangle 3"/>
          <p:cNvSpPr>
            <a:spLocks noChangeArrowheads="1"/>
          </p:cNvSpPr>
          <p:nvPr/>
        </p:nvSpPr>
        <p:spPr bwMode="auto">
          <a:xfrm>
            <a:off x="1600200" y="3810000"/>
            <a:ext cx="34290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15000"/>
              </a:lnSpc>
              <a:defRPr/>
            </a:pPr>
            <a:r>
              <a:rPr lang="en-US" u="sng" dirty="0">
                <a:solidFill>
                  <a:schemeClr val="accent5">
                    <a:lumMod val="50000"/>
                  </a:schemeClr>
                </a:solidFill>
                <a:cs typeface="Times New Roman" pitchFamily="18" charset="0"/>
              </a:rPr>
              <a:t>Cancer Treatment Support</a:t>
            </a:r>
            <a:endParaRPr lang="en-US" u="sng" dirty="0">
              <a:solidFill>
                <a:schemeClr val="accent5">
                  <a:lumMod val="50000"/>
                </a:schemeClr>
              </a:solidFill>
              <a:latin typeface="Calibri" pitchFamily="34" charset="0"/>
              <a:ea typeface="Calibri" pitchFamily="34" charset="0"/>
              <a:cs typeface="Times New Roman" pitchFamily="18" charset="0"/>
            </a:endParaRPr>
          </a:p>
        </p:txBody>
      </p:sp>
      <p:sp>
        <p:nvSpPr>
          <p:cNvPr id="52229" name="Rectangle 4"/>
          <p:cNvSpPr>
            <a:spLocks noChangeArrowheads="1"/>
          </p:cNvSpPr>
          <p:nvPr/>
        </p:nvSpPr>
        <p:spPr bwMode="auto">
          <a:xfrm>
            <a:off x="1628775" y="4691063"/>
            <a:ext cx="73342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15000"/>
              </a:lnSpc>
              <a:defRPr/>
            </a:pPr>
            <a:r>
              <a:rPr lang="en-US" u="sng" dirty="0">
                <a:solidFill>
                  <a:schemeClr val="accent5">
                    <a:lumMod val="50000"/>
                  </a:schemeClr>
                </a:solidFill>
                <a:cs typeface="Times New Roman" pitchFamily="18" charset="0"/>
              </a:rPr>
              <a:t>HIV</a:t>
            </a:r>
            <a:endParaRPr lang="en-US" u="sng" dirty="0">
              <a:solidFill>
                <a:schemeClr val="accent5">
                  <a:lumMod val="50000"/>
                </a:schemeClr>
              </a:solidFill>
              <a:latin typeface="Calibri" pitchFamily="34" charset="0"/>
              <a:ea typeface="Calibri" pitchFamily="34" charset="0"/>
              <a:cs typeface="Times New Roman" pitchFamily="18" charset="0"/>
            </a:endParaRPr>
          </a:p>
        </p:txBody>
      </p:sp>
      <p:sp>
        <p:nvSpPr>
          <p:cNvPr id="52230" name="Rectangle 5"/>
          <p:cNvSpPr>
            <a:spLocks noChangeArrowheads="1"/>
          </p:cNvSpPr>
          <p:nvPr/>
        </p:nvSpPr>
        <p:spPr bwMode="auto">
          <a:xfrm>
            <a:off x="1609725" y="5453063"/>
            <a:ext cx="1516063"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15000"/>
              </a:lnSpc>
              <a:defRPr/>
            </a:pPr>
            <a:r>
              <a:rPr lang="en-US" u="sng" dirty="0">
                <a:solidFill>
                  <a:schemeClr val="accent5">
                    <a:lumMod val="50000"/>
                  </a:schemeClr>
                </a:solidFill>
                <a:cs typeface="Times New Roman" pitchFamily="18" charset="0"/>
              </a:rPr>
              <a:t>Headaches</a:t>
            </a:r>
            <a:endParaRPr lang="en-US" u="sng" dirty="0">
              <a:solidFill>
                <a:schemeClr val="accent5">
                  <a:lumMod val="50000"/>
                </a:schemeClr>
              </a:solidFill>
              <a:latin typeface="Calibri" pitchFamily="34" charset="0"/>
              <a:ea typeface="Calibri" pitchFamily="34" charset="0"/>
              <a:cs typeface="Times New Roman" pitchFamily="18" charset="0"/>
            </a:endParaRPr>
          </a:p>
        </p:txBody>
      </p:sp>
      <p:sp>
        <p:nvSpPr>
          <p:cNvPr id="50183" name="Rectangle 7"/>
          <p:cNvSpPr>
            <a:spLocks noChangeArrowheads="1"/>
          </p:cNvSpPr>
          <p:nvPr/>
        </p:nvSpPr>
        <p:spPr bwMode="auto">
          <a:xfrm>
            <a:off x="1524000" y="1098550"/>
            <a:ext cx="7010400" cy="1568450"/>
          </a:xfrm>
          <a:prstGeom prst="rect">
            <a:avLst/>
          </a:prstGeom>
          <a:noFill/>
          <a:ln w="9525">
            <a:noFill/>
            <a:miter lim="800000"/>
            <a:headEnd/>
            <a:tailEnd/>
          </a:ln>
        </p:spPr>
        <p:txBody>
          <a:bodyPr>
            <a:spAutoFit/>
          </a:bodyPr>
          <a:lstStyle/>
          <a:p>
            <a:r>
              <a:rPr lang="en-GB">
                <a:solidFill>
                  <a:srgbClr val="0070C0"/>
                </a:solidFill>
                <a:cs typeface="Times New Roman" pitchFamily="18" charset="0"/>
              </a:rPr>
              <a:t>Today autogenic training has several activity centres throughout the world (including Japan, Germany, and the UK) with the same core of six standard exercises.</a:t>
            </a:r>
          </a:p>
          <a:p>
            <a:r>
              <a:rPr lang="en-GB">
                <a:solidFill>
                  <a:srgbClr val="0070C0"/>
                </a:solidFill>
              </a:rPr>
              <a:t>It also helps in:</a:t>
            </a:r>
            <a:endParaRPr lang="en-US">
              <a:solidFill>
                <a:srgbClr val="0070C0"/>
              </a:solidFill>
            </a:endParaRPr>
          </a:p>
        </p:txBody>
      </p:sp>
      <p:pic>
        <p:nvPicPr>
          <p:cNvPr id="52233" name="Picture 10" descr="http://www.essentialoils.co.za/pics/concentration-essential-oi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591050"/>
            <a:ext cx="2819400"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2" descr="http://purpleherbal.files.wordpress.com/2010/08/surgery.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2674938"/>
            <a:ext cx="2627332" cy="25638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pPr>
              <a:defRPr/>
            </a:pPr>
            <a:fld id="{6C899573-6BC7-440A-B7BA-087277867970}" type="datetime1">
              <a:rPr lang="en-US" smtClean="0"/>
              <a:t>3/22/2020</a:t>
            </a:fld>
            <a:endParaRPr lang="en-US"/>
          </a:p>
        </p:txBody>
      </p:sp>
      <p:sp>
        <p:nvSpPr>
          <p:cNvPr id="4" name="Footer Placeholder 3"/>
          <p:cNvSpPr>
            <a:spLocks noGrp="1"/>
          </p:cNvSpPr>
          <p:nvPr>
            <p:ph type="ftr" sz="quarter" idx="11"/>
          </p:nvPr>
        </p:nvSpPr>
        <p:spPr/>
        <p:txBody>
          <a:bodyPr/>
          <a:lstStyle/>
          <a:p>
            <a:pPr>
              <a:defRPr/>
            </a:pPr>
            <a:r>
              <a:rPr lang="en-US" smtClean="0"/>
              <a:t>Presentation by Dr Amina Muazzam</a:t>
            </a:r>
            <a:endParaRPr lang="en-US"/>
          </a:p>
        </p:txBody>
      </p:sp>
      <p:sp>
        <p:nvSpPr>
          <p:cNvPr id="5" name="Slide Number Placeholder 4"/>
          <p:cNvSpPr>
            <a:spLocks noGrp="1"/>
          </p:cNvSpPr>
          <p:nvPr>
            <p:ph type="sldNum" sz="quarter" idx="12"/>
          </p:nvPr>
        </p:nvSpPr>
        <p:spPr/>
        <p:txBody>
          <a:bodyPr/>
          <a:lstStyle/>
          <a:p>
            <a:pPr>
              <a:defRPr/>
            </a:pPr>
            <a:fld id="{6E96BE4B-5EBE-4167-B483-E0099B1F95E3}" type="slidenum">
              <a:rPr lang="en-US" smtClean="0"/>
              <a:pPr>
                <a:defRPr/>
              </a:pPr>
              <a:t>47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down)">
                                      <p:cBhvr>
                                        <p:cTn id="7" dur="500"/>
                                        <p:tgtEl>
                                          <p:spTgt spid="52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2228"/>
                                        </p:tgtEl>
                                        <p:attrNameLst>
                                          <p:attrName>style.visibility</p:attrName>
                                        </p:attrNameLst>
                                      </p:cBhvr>
                                      <p:to>
                                        <p:strVal val="visible"/>
                                      </p:to>
                                    </p:set>
                                    <p:animEffect transition="in" filter="wipe(down)">
                                      <p:cBhvr>
                                        <p:cTn id="12" dur="500"/>
                                        <p:tgtEl>
                                          <p:spTgt spid="522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2229"/>
                                        </p:tgtEl>
                                        <p:attrNameLst>
                                          <p:attrName>style.visibility</p:attrName>
                                        </p:attrNameLst>
                                      </p:cBhvr>
                                      <p:to>
                                        <p:strVal val="visible"/>
                                      </p:to>
                                    </p:set>
                                    <p:animEffect transition="in" filter="wipe(down)">
                                      <p:cBhvr>
                                        <p:cTn id="17" dur="500"/>
                                        <p:tgtEl>
                                          <p:spTgt spid="522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2230"/>
                                        </p:tgtEl>
                                        <p:attrNameLst>
                                          <p:attrName>style.visibility</p:attrName>
                                        </p:attrNameLst>
                                      </p:cBhvr>
                                      <p:to>
                                        <p:strVal val="visible"/>
                                      </p:to>
                                    </p:set>
                                    <p:animEffect transition="in" filter="wipe(down)">
                                      <p:cBhvr>
                                        <p:cTn id="22" dur="5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P spid="52228" grpId="0"/>
      <p:bldP spid="52229" grpId="0"/>
      <p:bldP spid="5223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1"/>
          <p:cNvSpPr txBox="1">
            <a:spLocks noChangeArrowheads="1"/>
          </p:cNvSpPr>
          <p:nvPr/>
        </p:nvSpPr>
        <p:spPr bwMode="auto">
          <a:xfrm>
            <a:off x="2667000" y="300038"/>
            <a:ext cx="4495800" cy="523875"/>
          </a:xfrm>
          <a:prstGeom prst="rect">
            <a:avLst/>
          </a:prstGeom>
          <a:noFill/>
          <a:ln w="9525">
            <a:noFill/>
            <a:miter lim="800000"/>
            <a:headEnd/>
            <a:tailEnd/>
          </a:ln>
        </p:spPr>
        <p:txBody>
          <a:bodyPr>
            <a:spAutoFit/>
          </a:bodyPr>
          <a:lstStyle/>
          <a:p>
            <a:r>
              <a:rPr lang="en-US" sz="2800" b="1">
                <a:solidFill>
                  <a:srgbClr val="CC0099"/>
                </a:solidFill>
              </a:rPr>
              <a:t>Relaxation and Today’s Life</a:t>
            </a:r>
          </a:p>
        </p:txBody>
      </p:sp>
      <p:sp>
        <p:nvSpPr>
          <p:cNvPr id="51203" name="Rectangle 3"/>
          <p:cNvSpPr>
            <a:spLocks noChangeArrowheads="1"/>
          </p:cNvSpPr>
          <p:nvPr/>
        </p:nvSpPr>
        <p:spPr bwMode="auto">
          <a:xfrm>
            <a:off x="1295400" y="1905000"/>
            <a:ext cx="4572000" cy="2032000"/>
          </a:xfrm>
          <a:prstGeom prst="rect">
            <a:avLst/>
          </a:prstGeom>
          <a:noFill/>
          <a:ln w="9525">
            <a:solidFill>
              <a:srgbClr val="000000"/>
            </a:solidFill>
            <a:miter lim="800000"/>
            <a:headEnd/>
            <a:tailEnd/>
          </a:ln>
        </p:spPr>
        <p:txBody>
          <a:bodyPr>
            <a:spAutoFit/>
          </a:bodyPr>
          <a:lstStyle/>
          <a:p>
            <a:pPr algn="just"/>
            <a:r>
              <a:rPr lang="en-US" sz="1800" b="1">
                <a:solidFill>
                  <a:srgbClr val="2E3ED0"/>
                </a:solidFill>
                <a:cs typeface="Times New Roman" pitchFamily="18" charset="0"/>
              </a:rPr>
              <a:t>Times of tremendous growth and prosperity also require that you grow and adapt with them. Sometimes it is difficult to keep up with such a fast-paced and ever changing society, so it is very important to learn and utilize skills that will help you succeed in the 21st century.</a:t>
            </a:r>
            <a:endParaRPr lang="en-US" sz="1800">
              <a:solidFill>
                <a:srgbClr val="2E3ED0"/>
              </a:solidFill>
            </a:endParaRPr>
          </a:p>
        </p:txBody>
      </p:sp>
      <p:sp>
        <p:nvSpPr>
          <p:cNvPr id="6" name="Rectangle 5"/>
          <p:cNvSpPr/>
          <p:nvPr/>
        </p:nvSpPr>
        <p:spPr>
          <a:xfrm>
            <a:off x="1524000" y="1006475"/>
            <a:ext cx="4114800" cy="517525"/>
          </a:xfrm>
          <a:prstGeom prst="rect">
            <a:avLst/>
          </a:prstGeom>
        </p:spPr>
        <p:txBody>
          <a:bodyPr>
            <a:spAutoFit/>
          </a:bodyPr>
          <a:lstStyle/>
          <a:p>
            <a:pPr indent="381000">
              <a:lnSpc>
                <a:spcPct val="115000"/>
              </a:lnSpc>
              <a:spcBef>
                <a:spcPts val="0"/>
              </a:spcBef>
              <a:spcAft>
                <a:spcPts val="0"/>
              </a:spcAft>
              <a:defRPr/>
            </a:pPr>
            <a:r>
              <a:rPr lang="en-US" b="1" kern="1800" dirty="0">
                <a:solidFill>
                  <a:srgbClr val="92D050"/>
                </a:solidFill>
                <a:latin typeface="Georgia"/>
                <a:ea typeface="Times New Roman"/>
                <a:cs typeface="Times New Roman"/>
              </a:rPr>
              <a:t>Too Busy to Relax..</a:t>
            </a:r>
            <a:endParaRPr lang="en-US" sz="1200" b="1" dirty="0">
              <a:solidFill>
                <a:srgbClr val="92D050"/>
              </a:solidFill>
              <a:latin typeface="Calibri"/>
              <a:ea typeface="Calibri"/>
              <a:cs typeface="Times New Roman"/>
            </a:endParaRPr>
          </a:p>
        </p:txBody>
      </p:sp>
      <p:pic>
        <p:nvPicPr>
          <p:cNvPr id="16392" name="Picture 8" descr="http://www.teachersmarts.com/images/21teacher4.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2145" y="1265237"/>
            <a:ext cx="3061855" cy="2598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94" name="Picture 10" descr="http://barbarabray.net/wp-content/uploads/2011/11/science_wordle.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4343400"/>
            <a:ext cx="6800850" cy="23299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fld id="{204471CA-7BA1-4242-86C6-BB6D3596FED3}"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6394"/>
                                        </p:tgtEl>
                                        <p:attrNameLst>
                                          <p:attrName>style.visibility</p:attrName>
                                        </p:attrNameLst>
                                      </p:cBhvr>
                                      <p:to>
                                        <p:strVal val="visible"/>
                                      </p:to>
                                    </p:set>
                                    <p:animEffect transition="in" filter="wheel(1)">
                                      <p:cBhvr>
                                        <p:cTn id="7" dur="2000"/>
                                        <p:tgtEl>
                                          <p:spTgt spid="163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randombar(horizontal)">
                                      <p:cBhvr>
                                        <p:cTn id="12"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1360488" y="3505200"/>
            <a:ext cx="6805612" cy="3446463"/>
          </a:xfrm>
          <a:prstGeom prst="rect">
            <a:avLst/>
          </a:prstGeom>
          <a:noFill/>
          <a:ln w="9525">
            <a:noFill/>
            <a:miter lim="800000"/>
            <a:headEnd/>
            <a:tailEnd/>
          </a:ln>
        </p:spPr>
        <p:txBody>
          <a:bodyPr>
            <a:spAutoFit/>
          </a:bodyPr>
          <a:lstStyle/>
          <a:p>
            <a:pPr marL="323850">
              <a:lnSpc>
                <a:spcPct val="115000"/>
              </a:lnSpc>
              <a:spcBef>
                <a:spcPts val="1200"/>
              </a:spcBef>
              <a:spcAft>
                <a:spcPts val="1200"/>
              </a:spcAft>
            </a:pPr>
            <a:r>
              <a:rPr lang="en-US" sz="2000">
                <a:solidFill>
                  <a:srgbClr val="CC0000"/>
                </a:solidFill>
                <a:cs typeface="Times New Roman" pitchFamily="18" charset="0"/>
              </a:rPr>
              <a:t>According to the 2007 National Health Interview Survey,</a:t>
            </a:r>
          </a:p>
          <a:p>
            <a:pPr marL="323850">
              <a:lnSpc>
                <a:spcPct val="115000"/>
              </a:lnSpc>
              <a:spcBef>
                <a:spcPts val="1200"/>
              </a:spcBef>
              <a:spcAft>
                <a:spcPts val="1200"/>
              </a:spcAft>
            </a:pPr>
            <a:r>
              <a:rPr lang="en-US" sz="2000">
                <a:solidFill>
                  <a:srgbClr val="CC0000"/>
                </a:solidFill>
                <a:cs typeface="Times New Roman" pitchFamily="18" charset="0"/>
              </a:rPr>
              <a:t>12.7 percent of adults used deep-breathing exercises,</a:t>
            </a:r>
          </a:p>
          <a:p>
            <a:pPr marL="323850">
              <a:lnSpc>
                <a:spcPct val="115000"/>
              </a:lnSpc>
              <a:spcBef>
                <a:spcPts val="1200"/>
              </a:spcBef>
              <a:spcAft>
                <a:spcPts val="1200"/>
              </a:spcAft>
            </a:pPr>
            <a:r>
              <a:rPr lang="en-US" sz="2000">
                <a:solidFill>
                  <a:srgbClr val="CC0000"/>
                </a:solidFill>
                <a:cs typeface="Times New Roman" pitchFamily="18" charset="0"/>
              </a:rPr>
              <a:t>2.9 percent used progressive relaxation, and</a:t>
            </a:r>
          </a:p>
          <a:p>
            <a:pPr marL="323850">
              <a:lnSpc>
                <a:spcPct val="115000"/>
              </a:lnSpc>
              <a:spcBef>
                <a:spcPts val="1200"/>
              </a:spcBef>
              <a:spcAft>
                <a:spcPts val="1200"/>
              </a:spcAft>
            </a:pPr>
            <a:r>
              <a:rPr lang="en-US" sz="2000">
                <a:solidFill>
                  <a:srgbClr val="CC0000"/>
                </a:solidFill>
                <a:cs typeface="Times New Roman" pitchFamily="18" charset="0"/>
              </a:rPr>
              <a:t>2.2 percent used guided imagery for health purposes. </a:t>
            </a:r>
          </a:p>
          <a:p>
            <a:pPr marL="323850">
              <a:lnSpc>
                <a:spcPct val="115000"/>
              </a:lnSpc>
              <a:spcBef>
                <a:spcPts val="1200"/>
              </a:spcBef>
              <a:spcAft>
                <a:spcPts val="1200"/>
              </a:spcAft>
            </a:pPr>
            <a:r>
              <a:rPr lang="en-US" sz="2000">
                <a:solidFill>
                  <a:srgbClr val="CC0000"/>
                </a:solidFill>
                <a:cs typeface="Times New Roman" pitchFamily="18" charset="0"/>
              </a:rPr>
              <a:t>Most of those people reported using a book to learn the techniques rather than seeing a practitioner.</a:t>
            </a:r>
            <a:endParaRPr lang="en-US" sz="2000">
              <a:solidFill>
                <a:srgbClr val="CC0000"/>
              </a:solidFill>
              <a:latin typeface="Calibri" pitchFamily="34" charset="0"/>
              <a:ea typeface="Calibri" pitchFamily="34" charset="0"/>
              <a:cs typeface="Times New Roman" pitchFamily="18" charset="0"/>
            </a:endParaRPr>
          </a:p>
        </p:txBody>
      </p:sp>
      <p:sp>
        <p:nvSpPr>
          <p:cNvPr id="52227" name="Rectangle 2"/>
          <p:cNvSpPr>
            <a:spLocks noChangeArrowheads="1"/>
          </p:cNvSpPr>
          <p:nvPr/>
        </p:nvSpPr>
        <p:spPr bwMode="auto">
          <a:xfrm>
            <a:off x="2286000" y="304800"/>
            <a:ext cx="5410200" cy="1052513"/>
          </a:xfrm>
          <a:prstGeom prst="rect">
            <a:avLst/>
          </a:prstGeom>
          <a:noFill/>
          <a:ln w="9525">
            <a:noFill/>
            <a:miter lim="800000"/>
            <a:headEnd/>
            <a:tailEnd/>
          </a:ln>
        </p:spPr>
        <p:txBody>
          <a:bodyPr>
            <a:spAutoFit/>
          </a:bodyPr>
          <a:lstStyle/>
          <a:p>
            <a:pPr marL="323850">
              <a:lnSpc>
                <a:spcPct val="115000"/>
              </a:lnSpc>
              <a:spcAft>
                <a:spcPts val="300"/>
              </a:spcAft>
            </a:pPr>
            <a:r>
              <a:rPr lang="en-US" sz="2800" b="1">
                <a:solidFill>
                  <a:srgbClr val="2E3ED0"/>
                </a:solidFill>
                <a:cs typeface="Times New Roman" pitchFamily="18" charset="0"/>
              </a:rPr>
              <a:t>Use of Relaxation Techniques for Health in the United States</a:t>
            </a:r>
            <a:endParaRPr lang="en-US" sz="2800">
              <a:solidFill>
                <a:srgbClr val="2E3ED0"/>
              </a:solidFill>
              <a:latin typeface="Calibri" pitchFamily="34" charset="0"/>
              <a:ea typeface="Calibri" pitchFamily="34" charset="0"/>
              <a:cs typeface="Times New Roman" pitchFamily="18" charset="0"/>
            </a:endParaRPr>
          </a:p>
        </p:txBody>
      </p:sp>
      <p:pic>
        <p:nvPicPr>
          <p:cNvPr id="17414" name="Picture 6" descr="http://us.123rf.com/400wm/400/400/andresr/andresr1202/andresr120200598/12393892-group-of-people-with-the-usa-flag--american-youth-concept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338263"/>
            <a:ext cx="6405562" cy="22564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fld id="{D9E23621-112C-44EC-BF3E-3FC8B25BC9FF}"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49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1000"/>
                                        <p:tgtEl>
                                          <p:spTgt spid="52226"/>
                                        </p:tgtEl>
                                      </p:cBhvr>
                                    </p:animEffect>
                                    <p:anim calcmode="lin" valueType="num">
                                      <p:cBhvr>
                                        <p:cTn id="8" dur="1000" fill="hold"/>
                                        <p:tgtEl>
                                          <p:spTgt spid="52226"/>
                                        </p:tgtEl>
                                        <p:attrNameLst>
                                          <p:attrName>ppt_x</p:attrName>
                                        </p:attrNameLst>
                                      </p:cBhvr>
                                      <p:tavLst>
                                        <p:tav tm="0">
                                          <p:val>
                                            <p:strVal val="#ppt_x"/>
                                          </p:val>
                                        </p:tav>
                                        <p:tav tm="100000">
                                          <p:val>
                                            <p:strVal val="#ppt_x"/>
                                          </p:val>
                                        </p:tav>
                                      </p:tavLst>
                                    </p:anim>
                                    <p:anim calcmode="lin" valueType="num">
                                      <p:cBhvr>
                                        <p:cTn id="9" dur="1000" fill="hold"/>
                                        <p:tgtEl>
                                          <p:spTgt spid="52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1"/>
          <p:cNvSpPr txBox="1">
            <a:spLocks noChangeArrowheads="1"/>
          </p:cNvSpPr>
          <p:nvPr/>
        </p:nvSpPr>
        <p:spPr bwMode="auto">
          <a:xfrm>
            <a:off x="2847975" y="304800"/>
            <a:ext cx="5915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2800" b="1" smtClean="0">
                <a:solidFill>
                  <a:schemeClr val="tx2">
                    <a:lumMod val="75000"/>
                  </a:schemeClr>
                </a:solidFill>
              </a:rPr>
              <a:t>Mind and Body Connection</a:t>
            </a:r>
            <a:endParaRPr lang="en-US" sz="2800" smtClean="0">
              <a:solidFill>
                <a:schemeClr val="tx2">
                  <a:lumMod val="75000"/>
                </a:schemeClr>
              </a:solidFill>
            </a:endParaRPr>
          </a:p>
        </p:txBody>
      </p:sp>
      <p:sp>
        <p:nvSpPr>
          <p:cNvPr id="7172" name="Rectangle 2"/>
          <p:cNvSpPr>
            <a:spLocks noChangeArrowheads="1"/>
          </p:cNvSpPr>
          <p:nvPr/>
        </p:nvSpPr>
        <p:spPr bwMode="auto">
          <a:xfrm>
            <a:off x="1447800" y="1138238"/>
            <a:ext cx="7315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Wingdings" pitchFamily="2" charset="2"/>
              <a:buChar char="v"/>
              <a:defRPr/>
            </a:pPr>
            <a:r>
              <a:rPr lang="en-US" dirty="0">
                <a:solidFill>
                  <a:schemeClr val="accent2">
                    <a:lumMod val="75000"/>
                  </a:schemeClr>
                </a:solidFill>
              </a:rPr>
              <a:t>Firstly described by Dr. Herbert Benson of Harvard</a:t>
            </a:r>
          </a:p>
        </p:txBody>
      </p:sp>
      <p:sp>
        <p:nvSpPr>
          <p:cNvPr id="7173" name="Rectangle 3"/>
          <p:cNvSpPr>
            <a:spLocks noChangeArrowheads="1"/>
          </p:cNvSpPr>
          <p:nvPr/>
        </p:nvSpPr>
        <p:spPr bwMode="auto">
          <a:xfrm>
            <a:off x="1422400" y="1876425"/>
            <a:ext cx="703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Wingdings" pitchFamily="2" charset="2"/>
              <a:buChar char="v"/>
              <a:defRPr/>
            </a:pPr>
            <a:r>
              <a:rPr lang="en-US" dirty="0">
                <a:solidFill>
                  <a:schemeClr val="accent1">
                    <a:lumMod val="50000"/>
                  </a:schemeClr>
                </a:solidFill>
              </a:rPr>
              <a:t>Your body responds to the way you think, feel, and act. </a:t>
            </a:r>
          </a:p>
        </p:txBody>
      </p:sp>
      <p:pic>
        <p:nvPicPr>
          <p:cNvPr id="3" name="Picture 7" descr="http://images.askmen.com/sports/health_200/214_mens_health_flash.jpg">
            <a:hlinkClick r:id="rId3"/>
          </p:cNvPr>
          <p:cNvPicPr>
            <a:picLocks noChangeAspect="1" noChangeArrowheads="1"/>
          </p:cNvPicPr>
          <p:nvPr/>
        </p:nvPicPr>
        <p:blipFill>
          <a:blip r:embed="rId4"/>
          <a:srcRect/>
          <a:stretch>
            <a:fillRect/>
          </a:stretch>
        </p:blipFill>
        <p:spPr bwMode="auto">
          <a:xfrm>
            <a:off x="-4410075" y="476250"/>
            <a:ext cx="3905250" cy="2190750"/>
          </a:xfrm>
          <a:prstGeom prst="rect">
            <a:avLst/>
          </a:prstGeom>
          <a:noFill/>
          <a:ln w="9525">
            <a:noFill/>
            <a:miter lim="800000"/>
            <a:headEnd/>
            <a:tailEnd/>
          </a:ln>
        </p:spPr>
      </p:pic>
      <p:pic>
        <p:nvPicPr>
          <p:cNvPr id="7174" name="Picture 9" descr="http://www.self-improvement-program-club.com/images/mind-body-connection.png">
            <a:hlinkClick r:id="rId5"/>
          </p:cNvPr>
          <p:cNvPicPr>
            <a:picLocks noChangeAspect="1" noChangeArrowheads="1"/>
          </p:cNvPicPr>
          <p:nvPr/>
        </p:nvPicPr>
        <p:blipFill>
          <a:blip r:embed="rId6"/>
          <a:srcRect/>
          <a:stretch>
            <a:fillRect/>
          </a:stretch>
        </p:blipFill>
        <p:spPr bwMode="auto">
          <a:xfrm>
            <a:off x="2225675" y="2552700"/>
            <a:ext cx="5851525" cy="1562100"/>
          </a:xfrm>
          <a:prstGeom prst="rect">
            <a:avLst/>
          </a:prstGeom>
          <a:noFill/>
          <a:ln w="9525">
            <a:noFill/>
            <a:miter lim="800000"/>
            <a:headEnd/>
            <a:tailEnd/>
          </a:ln>
        </p:spPr>
      </p:pic>
      <p:pic>
        <p:nvPicPr>
          <p:cNvPr id="7175" name="Picture 17" descr="http://1.bp.blogspot.com/-HgXo_wFDAsg/Tqg3J8saHdI/AAAAAAAAAE0/h6rZJlenn9s/s1600/mind1.jpg">
            <a:hlinkClick r:id="rId7"/>
          </p:cNvPr>
          <p:cNvPicPr>
            <a:picLocks noChangeAspect="1" noChangeArrowheads="1"/>
          </p:cNvPicPr>
          <p:nvPr/>
        </p:nvPicPr>
        <p:blipFill>
          <a:blip r:embed="rId8"/>
          <a:srcRect/>
          <a:stretch>
            <a:fillRect/>
          </a:stretch>
        </p:blipFill>
        <p:spPr bwMode="auto">
          <a:xfrm>
            <a:off x="6118225" y="4324350"/>
            <a:ext cx="2949575" cy="2381250"/>
          </a:xfrm>
          <a:prstGeom prst="rect">
            <a:avLst/>
          </a:prstGeom>
          <a:noFill/>
          <a:ln w="9525">
            <a:noFill/>
            <a:miter lim="800000"/>
            <a:headEnd/>
            <a:tailEnd/>
          </a:ln>
        </p:spPr>
      </p:pic>
      <p:sp>
        <p:nvSpPr>
          <p:cNvPr id="2" name="Rectangle 1"/>
          <p:cNvSpPr/>
          <p:nvPr/>
        </p:nvSpPr>
        <p:spPr>
          <a:xfrm>
            <a:off x="1447800" y="4114800"/>
            <a:ext cx="4570413" cy="2678113"/>
          </a:xfrm>
          <a:prstGeom prst="rect">
            <a:avLst/>
          </a:prstGeom>
        </p:spPr>
        <p:txBody>
          <a:bodyPr>
            <a:spAutoFit/>
          </a:bodyPr>
          <a:lstStyle/>
          <a:p>
            <a:pPr algn="just">
              <a:defRPr/>
            </a:pPr>
            <a:r>
              <a:rPr lang="en-US" dirty="0">
                <a:solidFill>
                  <a:schemeClr val="tx2">
                    <a:lumMod val="75000"/>
                  </a:schemeClr>
                </a:solidFill>
                <a:latin typeface="Calibri"/>
                <a:ea typeface="Calibri"/>
                <a:cs typeface="Times New Roman"/>
              </a:rPr>
              <a:t>Many ancient healing systems emphasize the interconnection between mind and body in healing, including Hippocrates, the father of Western medicine, who taught that good health depends on the mind-body connection. </a:t>
            </a:r>
            <a:endParaRPr lang="en-US" dirty="0">
              <a:solidFill>
                <a:schemeClr val="tx2">
                  <a:lumMod val="75000"/>
                </a:schemeClr>
              </a:solidFill>
            </a:endParaRPr>
          </a:p>
        </p:txBody>
      </p:sp>
      <p:sp>
        <p:nvSpPr>
          <p:cNvPr id="4" name="Date Placeholder 3"/>
          <p:cNvSpPr>
            <a:spLocks noGrp="1"/>
          </p:cNvSpPr>
          <p:nvPr>
            <p:ph type="dt" sz="half" idx="10"/>
          </p:nvPr>
        </p:nvSpPr>
        <p:spPr/>
        <p:txBody>
          <a:bodyPr/>
          <a:lstStyle/>
          <a:p>
            <a:pPr>
              <a:defRPr/>
            </a:pPr>
            <a:fld id="{898D6D6B-BA8C-4677-BC31-B22BCAD5E0D6}" type="datetime1">
              <a:rPr lang="en-US" smtClean="0"/>
              <a:t>3/22/2020</a:t>
            </a:fld>
            <a:endParaRPr lang="en-US"/>
          </a:p>
        </p:txBody>
      </p:sp>
      <p:sp>
        <p:nvSpPr>
          <p:cNvPr id="5" name="Footer Placeholder 4"/>
          <p:cNvSpPr>
            <a:spLocks noGrp="1"/>
          </p:cNvSpPr>
          <p:nvPr>
            <p:ph type="ftr" sz="quarter" idx="11"/>
          </p:nvPr>
        </p:nvSpPr>
        <p:spPr/>
        <p:txBody>
          <a:bodyPr/>
          <a:lstStyle/>
          <a:p>
            <a:pPr>
              <a:defRPr/>
            </a:pPr>
            <a:r>
              <a:rPr lang="en-US" smtClean="0"/>
              <a:t>Presentation by Dr Amina Muazzam</a:t>
            </a:r>
            <a:endParaRPr lang="en-US"/>
          </a:p>
        </p:txBody>
      </p:sp>
      <p:sp>
        <p:nvSpPr>
          <p:cNvPr id="6" name="Slide Number Placeholder 5"/>
          <p:cNvSpPr>
            <a:spLocks noGrp="1"/>
          </p:cNvSpPr>
          <p:nvPr>
            <p:ph type="sldNum" sz="quarter" idx="12"/>
          </p:nvPr>
        </p:nvSpPr>
        <p:spPr/>
        <p:txBody>
          <a:bodyPr/>
          <a:lstStyle/>
          <a:p>
            <a:pPr>
              <a:defRPr/>
            </a:pPr>
            <a:fld id="{6E96BE4B-5EBE-4167-B483-E0099B1F95E3}" type="slidenum">
              <a:rPr lang="en-US" smtClean="0"/>
              <a:pPr>
                <a:defRPr/>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circle(in)">
                                      <p:cBhvr>
                                        <p:cTn id="7" dur="20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circle(in)">
                                      <p:cBhvr>
                                        <p:cTn id="12" dur="2000"/>
                                        <p:tgtEl>
                                          <p:spTgt spid="71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wheel(1)">
                                      <p:cBhvr>
                                        <p:cTn id="17" dur="2000"/>
                                        <p:tgtEl>
                                          <p:spTgt spid="71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nodeType="clickEffect">
                                  <p:stCondLst>
                                    <p:cond delay="0"/>
                                  </p:stCondLst>
                                  <p:childTnLst>
                                    <p:set>
                                      <p:cBhvr>
                                        <p:cTn id="21" dur="1" fill="hold">
                                          <p:stCondLst>
                                            <p:cond delay="0"/>
                                          </p:stCondLst>
                                        </p:cTn>
                                        <p:tgtEl>
                                          <p:spTgt spid="7175"/>
                                        </p:tgtEl>
                                        <p:attrNameLst>
                                          <p:attrName>style.visibility</p:attrName>
                                        </p:attrNameLst>
                                      </p:cBhvr>
                                      <p:to>
                                        <p:strVal val="visible"/>
                                      </p:to>
                                    </p:set>
                                    <p:animEffect transition="in" filter="wheel(1)">
                                      <p:cBhvr>
                                        <p:cTn id="22" dur="2000"/>
                                        <p:tgtEl>
                                          <p:spTgt spid="717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3"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mtClean="0"/>
              <a:t>Tips for Doing Relaxation</a:t>
            </a:r>
          </a:p>
        </p:txBody>
      </p:sp>
      <p:sp>
        <p:nvSpPr>
          <p:cNvPr id="10243" name="Rectangle 3"/>
          <p:cNvSpPr>
            <a:spLocks noGrp="1" noChangeArrowheads="1"/>
          </p:cNvSpPr>
          <p:nvPr>
            <p:ph idx="1"/>
          </p:nvPr>
        </p:nvSpPr>
        <p:spPr/>
        <p:txBody>
          <a:bodyPr/>
          <a:lstStyle/>
          <a:p>
            <a:pPr eaLnBrk="1" hangingPunct="1"/>
            <a:r>
              <a:rPr lang="en-US" smtClean="0"/>
              <a:t>Set aside 30 – 45 minutes</a:t>
            </a:r>
          </a:p>
          <a:p>
            <a:pPr eaLnBrk="1" hangingPunct="1"/>
            <a:r>
              <a:rPr lang="en-US" i="1" u="sng" smtClean="0"/>
              <a:t>NOT</a:t>
            </a:r>
            <a:r>
              <a:rPr lang="en-US" smtClean="0"/>
              <a:t> after a meal</a:t>
            </a:r>
          </a:p>
          <a:p>
            <a:pPr eaLnBrk="1" hangingPunct="1"/>
            <a:r>
              <a:rPr lang="en-US" smtClean="0"/>
              <a:t>Quiet, distraction-free environment</a:t>
            </a:r>
          </a:p>
          <a:p>
            <a:pPr eaLnBrk="1" hangingPunct="1"/>
            <a:r>
              <a:rPr lang="en-US" smtClean="0"/>
              <a:t>Dim lights</a:t>
            </a:r>
          </a:p>
          <a:p>
            <a:pPr eaLnBrk="1" hangingPunct="1"/>
            <a:r>
              <a:rPr lang="en-US" smtClean="0"/>
              <a:t>Normal temperature</a:t>
            </a:r>
          </a:p>
          <a:p>
            <a:pPr eaLnBrk="1" hangingPunct="1"/>
            <a:r>
              <a:rPr lang="en-US" smtClean="0"/>
              <a:t>Loose clothing</a:t>
            </a:r>
          </a:p>
          <a:p>
            <a:pPr eaLnBrk="1" hangingPunct="1"/>
            <a:r>
              <a:rPr lang="en-US" smtClean="0"/>
              <a:t>Lie down or sit in a comfortable chair</a:t>
            </a:r>
          </a:p>
        </p:txBody>
      </p:sp>
      <p:sp>
        <p:nvSpPr>
          <p:cNvPr id="2" name="Date Placeholder 1"/>
          <p:cNvSpPr>
            <a:spLocks noGrp="1"/>
          </p:cNvSpPr>
          <p:nvPr>
            <p:ph type="dt" sz="half" idx="10"/>
          </p:nvPr>
        </p:nvSpPr>
        <p:spPr/>
        <p:txBody>
          <a:bodyPr/>
          <a:lstStyle/>
          <a:p>
            <a:pPr>
              <a:defRPr/>
            </a:pPr>
            <a:fld id="{C3CC16D6-B367-44AA-82AC-1761363528B4}"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590B7CD3-2980-4FA6-9FE7-2687F93F9215}" type="slidenum">
              <a:rPr lang="en-US" smtClean="0"/>
              <a:pPr>
                <a:defRPr/>
              </a:pPr>
              <a:t>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box(out)">
                                      <p:cBhvr>
                                        <p:cTn id="7" dur="500"/>
                                        <p:tgtEl>
                                          <p:spTgt spid="1024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checkerboard(across)">
                                      <p:cBhvr>
                                        <p:cTn id="12" dur="500"/>
                                        <p:tgtEl>
                                          <p:spTgt spid="1024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checkerboard(across)">
                                      <p:cBhvr>
                                        <p:cTn id="17" dur="500"/>
                                        <p:tgtEl>
                                          <p:spTgt spid="1024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checkerboard(across)">
                                      <p:cBhvr>
                                        <p:cTn id="22" dur="500"/>
                                        <p:tgtEl>
                                          <p:spTgt spid="1024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Effect transition="in" filter="checkerboard(across)">
                                      <p:cBhvr>
                                        <p:cTn id="27" dur="500"/>
                                        <p:tgtEl>
                                          <p:spTgt spid="1024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243">
                                            <p:txEl>
                                              <p:pRg st="4" end="4"/>
                                            </p:txEl>
                                          </p:spTgt>
                                        </p:tgtEl>
                                        <p:attrNameLst>
                                          <p:attrName>style.visibility</p:attrName>
                                        </p:attrNameLst>
                                      </p:cBhvr>
                                      <p:to>
                                        <p:strVal val="visible"/>
                                      </p:to>
                                    </p:set>
                                    <p:animEffect transition="in" filter="checkerboard(across)">
                                      <p:cBhvr>
                                        <p:cTn id="32" dur="500"/>
                                        <p:tgtEl>
                                          <p:spTgt spid="1024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0243">
                                            <p:txEl>
                                              <p:pRg st="5" end="5"/>
                                            </p:txEl>
                                          </p:spTgt>
                                        </p:tgtEl>
                                        <p:attrNameLst>
                                          <p:attrName>style.visibility</p:attrName>
                                        </p:attrNameLst>
                                      </p:cBhvr>
                                      <p:to>
                                        <p:strVal val="visible"/>
                                      </p:to>
                                    </p:set>
                                    <p:animEffect transition="in" filter="checkerboard(across)">
                                      <p:cBhvr>
                                        <p:cTn id="37" dur="500"/>
                                        <p:tgtEl>
                                          <p:spTgt spid="10243">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0243">
                                            <p:txEl>
                                              <p:pRg st="6" end="6"/>
                                            </p:txEl>
                                          </p:spTgt>
                                        </p:tgtEl>
                                        <p:attrNameLst>
                                          <p:attrName>style.visibility</p:attrName>
                                        </p:attrNameLst>
                                      </p:cBhvr>
                                      <p:to>
                                        <p:strVal val="visible"/>
                                      </p:to>
                                    </p:set>
                                    <p:animEffect transition="in" filter="checkerboard(across)">
                                      <p:cBhvr>
                                        <p:cTn id="42" dur="5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autoUpdateAnimBg="0"/>
      <p:bldP spid="10243"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1476375" y="255588"/>
            <a:ext cx="7210425" cy="954087"/>
          </a:xfrm>
          <a:prstGeom prst="rect">
            <a:avLst/>
          </a:prstGeom>
          <a:noFill/>
          <a:ln w="9525">
            <a:noFill/>
            <a:miter lim="800000"/>
            <a:headEnd/>
            <a:tailEnd/>
          </a:ln>
        </p:spPr>
        <p:txBody>
          <a:bodyPr>
            <a:spAutoFit/>
          </a:bodyPr>
          <a:lstStyle/>
          <a:p>
            <a:r>
              <a:rPr lang="en-US" sz="2800" b="1">
                <a:solidFill>
                  <a:srgbClr val="7030A0"/>
                </a:solidFill>
              </a:rPr>
              <a:t>What happens when a person does not take proper rest?</a:t>
            </a:r>
            <a:endParaRPr lang="en-US" sz="2800">
              <a:solidFill>
                <a:srgbClr val="7030A0"/>
              </a:solidFill>
            </a:endParaRPr>
          </a:p>
        </p:txBody>
      </p:sp>
      <p:sp>
        <p:nvSpPr>
          <p:cNvPr id="8195" name="Rectangle 2"/>
          <p:cNvSpPr>
            <a:spLocks noChangeArrowheads="1"/>
          </p:cNvSpPr>
          <p:nvPr/>
        </p:nvSpPr>
        <p:spPr bwMode="auto">
          <a:xfrm>
            <a:off x="2881313" y="1295400"/>
            <a:ext cx="4586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b="1" dirty="0">
                <a:solidFill>
                  <a:schemeClr val="accent6">
                    <a:lumMod val="75000"/>
                  </a:schemeClr>
                </a:solidFill>
              </a:rPr>
              <a:t>Physiological Consequences</a:t>
            </a:r>
          </a:p>
        </p:txBody>
      </p:sp>
      <p:sp>
        <p:nvSpPr>
          <p:cNvPr id="8196" name="Rectangle 3"/>
          <p:cNvSpPr>
            <a:spLocks noChangeArrowheads="1"/>
          </p:cNvSpPr>
          <p:nvPr/>
        </p:nvSpPr>
        <p:spPr bwMode="auto">
          <a:xfrm>
            <a:off x="1295400" y="1981200"/>
            <a:ext cx="7848600" cy="400050"/>
          </a:xfrm>
          <a:prstGeom prst="rect">
            <a:avLst/>
          </a:prstGeom>
          <a:noFill/>
          <a:ln w="9525">
            <a:noFill/>
            <a:miter lim="800000"/>
            <a:headEnd/>
            <a:tailEnd/>
          </a:ln>
        </p:spPr>
        <p:txBody>
          <a:bodyPr>
            <a:spAutoFit/>
          </a:bodyPr>
          <a:lstStyle/>
          <a:p>
            <a:pPr marL="285750" indent="-285750">
              <a:buFont typeface="Wingdings" pitchFamily="2" charset="2"/>
              <a:buChar char="q"/>
            </a:pPr>
            <a:r>
              <a:rPr lang="en-US" sz="2000"/>
              <a:t>The nervous system will immediately kick in and become more active. </a:t>
            </a:r>
          </a:p>
        </p:txBody>
      </p:sp>
      <p:sp>
        <p:nvSpPr>
          <p:cNvPr id="8197" name="Rectangle 4"/>
          <p:cNvSpPr>
            <a:spLocks noChangeArrowheads="1"/>
          </p:cNvSpPr>
          <p:nvPr/>
        </p:nvSpPr>
        <p:spPr bwMode="auto">
          <a:xfrm>
            <a:off x="1309688" y="2647950"/>
            <a:ext cx="7453312" cy="400050"/>
          </a:xfrm>
          <a:prstGeom prst="rect">
            <a:avLst/>
          </a:prstGeom>
          <a:noFill/>
          <a:ln w="9525">
            <a:noFill/>
            <a:miter lim="800000"/>
            <a:headEnd/>
            <a:tailEnd/>
          </a:ln>
        </p:spPr>
        <p:txBody>
          <a:bodyPr>
            <a:spAutoFit/>
          </a:bodyPr>
          <a:lstStyle/>
          <a:p>
            <a:pPr marL="285750" indent="-285750">
              <a:buFont typeface="Wingdings" pitchFamily="2" charset="2"/>
              <a:buChar char="q"/>
            </a:pPr>
            <a:r>
              <a:rPr lang="en-US" sz="2000"/>
              <a:t>The blood pressure levels in the body will increase. </a:t>
            </a:r>
          </a:p>
        </p:txBody>
      </p:sp>
      <p:sp>
        <p:nvSpPr>
          <p:cNvPr id="8198" name="Rectangle 5"/>
          <p:cNvSpPr>
            <a:spLocks noChangeArrowheads="1"/>
          </p:cNvSpPr>
          <p:nvPr/>
        </p:nvSpPr>
        <p:spPr bwMode="auto">
          <a:xfrm>
            <a:off x="1309688" y="3257550"/>
            <a:ext cx="6843712" cy="400050"/>
          </a:xfrm>
          <a:prstGeom prst="rect">
            <a:avLst/>
          </a:prstGeom>
          <a:noFill/>
          <a:ln w="9525">
            <a:noFill/>
            <a:miter lim="800000"/>
            <a:headEnd/>
            <a:tailEnd/>
          </a:ln>
        </p:spPr>
        <p:txBody>
          <a:bodyPr>
            <a:spAutoFit/>
          </a:bodyPr>
          <a:lstStyle/>
          <a:p>
            <a:pPr marL="285750" indent="-285750">
              <a:buFont typeface="Wingdings" pitchFamily="2" charset="2"/>
              <a:buChar char="q"/>
            </a:pPr>
            <a:r>
              <a:rPr lang="en-US" sz="2000"/>
              <a:t>Development of coronary heart disease</a:t>
            </a:r>
          </a:p>
        </p:txBody>
      </p:sp>
      <p:sp>
        <p:nvSpPr>
          <p:cNvPr id="8199" name="Rectangle 6"/>
          <p:cNvSpPr>
            <a:spLocks noChangeArrowheads="1"/>
          </p:cNvSpPr>
          <p:nvPr/>
        </p:nvSpPr>
        <p:spPr bwMode="auto">
          <a:xfrm>
            <a:off x="1300163" y="3886200"/>
            <a:ext cx="7593012" cy="708025"/>
          </a:xfrm>
          <a:prstGeom prst="rect">
            <a:avLst/>
          </a:prstGeom>
          <a:noFill/>
          <a:ln w="9525">
            <a:noFill/>
            <a:miter lim="800000"/>
            <a:headEnd/>
            <a:tailEnd/>
          </a:ln>
        </p:spPr>
        <p:txBody>
          <a:bodyPr>
            <a:spAutoFit/>
          </a:bodyPr>
          <a:lstStyle/>
          <a:p>
            <a:pPr marL="285750" indent="-285750">
              <a:buFont typeface="Wingdings" pitchFamily="2" charset="2"/>
              <a:buChar char="q"/>
            </a:pPr>
            <a:r>
              <a:rPr lang="en-US" sz="2000"/>
              <a:t>Failure of  vital organs – such as the kidneys, failure of  the heart, and even stroke! </a:t>
            </a:r>
          </a:p>
        </p:txBody>
      </p:sp>
      <p:pic>
        <p:nvPicPr>
          <p:cNvPr id="8200" name="Picture 16" descr="http://reikibythewaves.com/resources/stress-response.jpg?timestamp=126270484243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150" y="4594225"/>
            <a:ext cx="7439025" cy="2111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60C191E5-521E-4996-8782-0AEBD6CE1CEB}"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circle(in)">
                                      <p:cBhvr>
                                        <p:cTn id="7" dur="2000"/>
                                        <p:tgtEl>
                                          <p:spTgt spid="82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circle(in)">
                                      <p:cBhvr>
                                        <p:cTn id="12" dur="2000"/>
                                        <p:tgtEl>
                                          <p:spTgt spid="81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fade">
                                      <p:cBhvr>
                                        <p:cTn id="17" dur="1000"/>
                                        <p:tgtEl>
                                          <p:spTgt spid="8196"/>
                                        </p:tgtEl>
                                      </p:cBhvr>
                                    </p:animEffect>
                                    <p:anim calcmode="lin" valueType="num">
                                      <p:cBhvr>
                                        <p:cTn id="18" dur="1000" fill="hold"/>
                                        <p:tgtEl>
                                          <p:spTgt spid="8196"/>
                                        </p:tgtEl>
                                        <p:attrNameLst>
                                          <p:attrName>ppt_x</p:attrName>
                                        </p:attrNameLst>
                                      </p:cBhvr>
                                      <p:tavLst>
                                        <p:tav tm="0">
                                          <p:val>
                                            <p:strVal val="#ppt_x"/>
                                          </p:val>
                                        </p:tav>
                                        <p:tav tm="100000">
                                          <p:val>
                                            <p:strVal val="#ppt_x"/>
                                          </p:val>
                                        </p:tav>
                                      </p:tavLst>
                                    </p:anim>
                                    <p:anim calcmode="lin" valueType="num">
                                      <p:cBhvr>
                                        <p:cTn id="19"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197"/>
                                        </p:tgtEl>
                                        <p:attrNameLst>
                                          <p:attrName>style.visibility</p:attrName>
                                        </p:attrNameLst>
                                      </p:cBhvr>
                                      <p:to>
                                        <p:strVal val="visible"/>
                                      </p:to>
                                    </p:set>
                                    <p:animEffect transition="in" filter="fade">
                                      <p:cBhvr>
                                        <p:cTn id="24" dur="1000"/>
                                        <p:tgtEl>
                                          <p:spTgt spid="8197"/>
                                        </p:tgtEl>
                                      </p:cBhvr>
                                    </p:animEffect>
                                    <p:anim calcmode="lin" valueType="num">
                                      <p:cBhvr>
                                        <p:cTn id="25" dur="1000" fill="hold"/>
                                        <p:tgtEl>
                                          <p:spTgt spid="8197"/>
                                        </p:tgtEl>
                                        <p:attrNameLst>
                                          <p:attrName>ppt_x</p:attrName>
                                        </p:attrNameLst>
                                      </p:cBhvr>
                                      <p:tavLst>
                                        <p:tav tm="0">
                                          <p:val>
                                            <p:strVal val="#ppt_x"/>
                                          </p:val>
                                        </p:tav>
                                        <p:tav tm="100000">
                                          <p:val>
                                            <p:strVal val="#ppt_x"/>
                                          </p:val>
                                        </p:tav>
                                      </p:tavLst>
                                    </p:anim>
                                    <p:anim calcmode="lin" valueType="num">
                                      <p:cBhvr>
                                        <p:cTn id="26"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198"/>
                                        </p:tgtEl>
                                        <p:attrNameLst>
                                          <p:attrName>style.visibility</p:attrName>
                                        </p:attrNameLst>
                                      </p:cBhvr>
                                      <p:to>
                                        <p:strVal val="visible"/>
                                      </p:to>
                                    </p:set>
                                    <p:animEffect transition="in" filter="fade">
                                      <p:cBhvr>
                                        <p:cTn id="31" dur="1000"/>
                                        <p:tgtEl>
                                          <p:spTgt spid="8198"/>
                                        </p:tgtEl>
                                      </p:cBhvr>
                                    </p:animEffect>
                                    <p:anim calcmode="lin" valueType="num">
                                      <p:cBhvr>
                                        <p:cTn id="32" dur="1000" fill="hold"/>
                                        <p:tgtEl>
                                          <p:spTgt spid="8198"/>
                                        </p:tgtEl>
                                        <p:attrNameLst>
                                          <p:attrName>ppt_x</p:attrName>
                                        </p:attrNameLst>
                                      </p:cBhvr>
                                      <p:tavLst>
                                        <p:tav tm="0">
                                          <p:val>
                                            <p:strVal val="#ppt_x"/>
                                          </p:val>
                                        </p:tav>
                                        <p:tav tm="100000">
                                          <p:val>
                                            <p:strVal val="#ppt_x"/>
                                          </p:val>
                                        </p:tav>
                                      </p:tavLst>
                                    </p:anim>
                                    <p:anim calcmode="lin" valueType="num">
                                      <p:cBhvr>
                                        <p:cTn id="33" dur="1000" fill="hold"/>
                                        <p:tgtEl>
                                          <p:spTgt spid="8198"/>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199"/>
                                        </p:tgtEl>
                                        <p:attrNameLst>
                                          <p:attrName>style.visibility</p:attrName>
                                        </p:attrNameLst>
                                      </p:cBhvr>
                                      <p:to>
                                        <p:strVal val="visible"/>
                                      </p:to>
                                    </p:set>
                                    <p:animEffect transition="in" filter="fade">
                                      <p:cBhvr>
                                        <p:cTn id="38" dur="1000"/>
                                        <p:tgtEl>
                                          <p:spTgt spid="8199"/>
                                        </p:tgtEl>
                                      </p:cBhvr>
                                    </p:animEffect>
                                    <p:anim calcmode="lin" valueType="num">
                                      <p:cBhvr>
                                        <p:cTn id="39" dur="1000" fill="hold"/>
                                        <p:tgtEl>
                                          <p:spTgt spid="8199"/>
                                        </p:tgtEl>
                                        <p:attrNameLst>
                                          <p:attrName>ppt_x</p:attrName>
                                        </p:attrNameLst>
                                      </p:cBhvr>
                                      <p:tavLst>
                                        <p:tav tm="0">
                                          <p:val>
                                            <p:strVal val="#ppt_x"/>
                                          </p:val>
                                        </p:tav>
                                        <p:tav tm="100000">
                                          <p:val>
                                            <p:strVal val="#ppt_x"/>
                                          </p:val>
                                        </p:tav>
                                      </p:tavLst>
                                    </p:anim>
                                    <p:anim calcmode="lin" valueType="num">
                                      <p:cBhvr>
                                        <p:cTn id="40" dur="1000" fill="hold"/>
                                        <p:tgtEl>
                                          <p:spTgt spid="8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6" grpId="0"/>
      <p:bldP spid="8197" grpId="0"/>
      <p:bldP spid="8198" grpId="0"/>
      <p:bldP spid="819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1476375" y="255588"/>
            <a:ext cx="7210425" cy="954087"/>
          </a:xfrm>
          <a:prstGeom prst="rect">
            <a:avLst/>
          </a:prstGeom>
          <a:noFill/>
          <a:ln w="9525">
            <a:noFill/>
            <a:miter lim="800000"/>
            <a:headEnd/>
            <a:tailEnd/>
          </a:ln>
        </p:spPr>
        <p:txBody>
          <a:bodyPr>
            <a:spAutoFit/>
          </a:bodyPr>
          <a:lstStyle/>
          <a:p>
            <a:r>
              <a:rPr lang="en-US" sz="2800" b="1">
                <a:solidFill>
                  <a:srgbClr val="7030A0"/>
                </a:solidFill>
              </a:rPr>
              <a:t>What happens when a person does not take proper rest?</a:t>
            </a:r>
            <a:endParaRPr lang="en-US" sz="2800">
              <a:solidFill>
                <a:srgbClr val="7030A0"/>
              </a:solidFill>
            </a:endParaRPr>
          </a:p>
        </p:txBody>
      </p:sp>
      <p:sp>
        <p:nvSpPr>
          <p:cNvPr id="8200" name="Rectangle 7"/>
          <p:cNvSpPr>
            <a:spLocks noChangeArrowheads="1"/>
          </p:cNvSpPr>
          <p:nvPr/>
        </p:nvSpPr>
        <p:spPr bwMode="auto">
          <a:xfrm>
            <a:off x="2895600" y="1306513"/>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b="1" dirty="0">
                <a:solidFill>
                  <a:schemeClr val="accent2">
                    <a:lumMod val="75000"/>
                  </a:schemeClr>
                </a:solidFill>
              </a:rPr>
              <a:t>Psychological Consequences </a:t>
            </a:r>
            <a:endParaRPr lang="en-US" dirty="0">
              <a:solidFill>
                <a:schemeClr val="accent2">
                  <a:lumMod val="75000"/>
                </a:schemeClr>
              </a:solidFill>
            </a:endParaRPr>
          </a:p>
        </p:txBody>
      </p:sp>
      <p:sp>
        <p:nvSpPr>
          <p:cNvPr id="9220" name="Rectangle 9"/>
          <p:cNvSpPr>
            <a:spLocks noChangeArrowheads="1"/>
          </p:cNvSpPr>
          <p:nvPr/>
        </p:nvSpPr>
        <p:spPr bwMode="auto">
          <a:xfrm>
            <a:off x="1560513" y="2187575"/>
            <a:ext cx="4306887" cy="708025"/>
          </a:xfrm>
          <a:prstGeom prst="rect">
            <a:avLst/>
          </a:prstGeom>
          <a:noFill/>
          <a:ln w="9525">
            <a:noFill/>
            <a:miter lim="800000"/>
            <a:headEnd/>
            <a:tailEnd/>
          </a:ln>
        </p:spPr>
        <p:txBody>
          <a:bodyPr>
            <a:spAutoFit/>
          </a:bodyPr>
          <a:lstStyle/>
          <a:p>
            <a:pPr marL="285750" indent="-285750">
              <a:buFont typeface="Wingdings" pitchFamily="2" charset="2"/>
              <a:buChar char="q"/>
            </a:pPr>
            <a:r>
              <a:rPr lang="en-US" sz="2000">
                <a:solidFill>
                  <a:srgbClr val="000000"/>
                </a:solidFill>
              </a:rPr>
              <a:t>often affects the mental health of the individual </a:t>
            </a:r>
          </a:p>
        </p:txBody>
      </p:sp>
      <p:sp>
        <p:nvSpPr>
          <p:cNvPr id="9221" name="Rectangle 10"/>
          <p:cNvSpPr>
            <a:spLocks noChangeArrowheads="1"/>
          </p:cNvSpPr>
          <p:nvPr/>
        </p:nvSpPr>
        <p:spPr bwMode="auto">
          <a:xfrm>
            <a:off x="1538288" y="3178175"/>
            <a:ext cx="3810000" cy="2862263"/>
          </a:xfrm>
          <a:prstGeom prst="rect">
            <a:avLst/>
          </a:prstGeom>
          <a:noFill/>
          <a:ln w="9525">
            <a:noFill/>
            <a:miter lim="800000"/>
            <a:headEnd/>
            <a:tailEnd/>
          </a:ln>
        </p:spPr>
        <p:txBody>
          <a:bodyPr>
            <a:spAutoFit/>
          </a:bodyPr>
          <a:lstStyle/>
          <a:p>
            <a:pPr marL="285750" indent="-285750">
              <a:buFont typeface="Wingdings" pitchFamily="2" charset="2"/>
              <a:buChar char="q"/>
            </a:pPr>
            <a:r>
              <a:rPr lang="en-US" sz="2000">
                <a:solidFill>
                  <a:srgbClr val="000000"/>
                </a:solidFill>
              </a:rPr>
              <a:t>Some of the most common psychological symptoms include</a:t>
            </a:r>
          </a:p>
          <a:p>
            <a:pPr marL="285750" indent="-285750">
              <a:buFont typeface="Arial" pitchFamily="34" charset="0"/>
              <a:buChar char="•"/>
            </a:pPr>
            <a:r>
              <a:rPr lang="en-US" sz="2000">
                <a:solidFill>
                  <a:srgbClr val="000000"/>
                </a:solidFill>
              </a:rPr>
              <a:t>Mood Swings</a:t>
            </a:r>
          </a:p>
          <a:p>
            <a:pPr marL="285750" indent="-285750">
              <a:buFont typeface="Arial" pitchFamily="34" charset="0"/>
              <a:buChar char="•"/>
            </a:pPr>
            <a:r>
              <a:rPr lang="en-US" sz="2000">
                <a:solidFill>
                  <a:srgbClr val="000000"/>
                </a:solidFill>
              </a:rPr>
              <a:t>Mental Exhaustion</a:t>
            </a:r>
          </a:p>
          <a:p>
            <a:pPr marL="285750" indent="-285750">
              <a:buFont typeface="Arial" pitchFamily="34" charset="0"/>
              <a:buChar char="•"/>
            </a:pPr>
            <a:r>
              <a:rPr lang="en-US" sz="2000">
                <a:solidFill>
                  <a:srgbClr val="000000"/>
                </a:solidFill>
              </a:rPr>
              <a:t>the Inability to Concentrate</a:t>
            </a:r>
          </a:p>
          <a:p>
            <a:pPr marL="285750" indent="-285750">
              <a:buFont typeface="Arial" pitchFamily="34" charset="0"/>
              <a:buChar char="•"/>
            </a:pPr>
            <a:r>
              <a:rPr lang="en-US" sz="2000">
                <a:solidFill>
                  <a:srgbClr val="000000"/>
                </a:solidFill>
              </a:rPr>
              <a:t>Memory Retention Problems</a:t>
            </a:r>
          </a:p>
          <a:p>
            <a:pPr marL="285750" indent="-285750">
              <a:buFont typeface="Arial" pitchFamily="34" charset="0"/>
              <a:buChar char="•"/>
            </a:pPr>
            <a:r>
              <a:rPr lang="en-US" sz="2000">
                <a:solidFill>
                  <a:srgbClr val="000000"/>
                </a:solidFill>
              </a:rPr>
              <a:t>Depression</a:t>
            </a:r>
          </a:p>
          <a:p>
            <a:pPr marL="285750" indent="-285750">
              <a:buFont typeface="Arial" pitchFamily="34" charset="0"/>
              <a:buChar char="•"/>
            </a:pPr>
            <a:r>
              <a:rPr lang="en-US" sz="2000">
                <a:solidFill>
                  <a:srgbClr val="000000"/>
                </a:solidFill>
              </a:rPr>
              <a:t>Insomnia, and other sleep problems</a:t>
            </a:r>
          </a:p>
        </p:txBody>
      </p:sp>
      <p:pic>
        <p:nvPicPr>
          <p:cNvPr id="9222" name="Picture 14" descr="http://www.feelgood-achieveyourgoals.com/wp-content/uploads/2011/09/woman_in_stres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2438400"/>
            <a:ext cx="3162300" cy="2362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p:cNvPicPr>
            <a:picLocks noChangeAspect="1" noChangeArrowheads="1"/>
          </p:cNvPicPr>
          <p:nvPr/>
        </p:nvPicPr>
        <p:blipFill>
          <a:blip r:embed="rId5"/>
          <a:srcRect/>
          <a:stretch>
            <a:fillRect/>
          </a:stretch>
        </p:blipFill>
        <p:spPr bwMode="auto">
          <a:xfrm>
            <a:off x="5292725" y="4953000"/>
            <a:ext cx="3622675" cy="1790700"/>
          </a:xfrm>
          <a:prstGeom prst="rect">
            <a:avLst/>
          </a:prstGeom>
          <a:noFill/>
          <a:ln w="12700" cap="sq">
            <a:noFill/>
            <a:miter lim="800000"/>
            <a:headEnd type="none" w="sm" len="sm"/>
            <a:tailEnd type="none" w="sm" len="sm"/>
          </a:ln>
          <a:effectLst/>
        </p:spPr>
      </p:pic>
      <p:sp>
        <p:nvSpPr>
          <p:cNvPr id="2" name="Date Placeholder 1"/>
          <p:cNvSpPr>
            <a:spLocks noGrp="1"/>
          </p:cNvSpPr>
          <p:nvPr>
            <p:ph type="dt" sz="half" idx="10"/>
          </p:nvPr>
        </p:nvSpPr>
        <p:spPr/>
        <p:txBody>
          <a:bodyPr/>
          <a:lstStyle/>
          <a:p>
            <a:pPr>
              <a:defRPr/>
            </a:pPr>
            <a:fld id="{8961E5AC-8BFD-4D6A-A99D-A773A71E1B32}"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circle(in)">
                                      <p:cBhvr>
                                        <p:cTn id="7" dur="2000"/>
                                        <p:tgtEl>
                                          <p:spTgt spid="82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wipe(down)">
                                      <p:cBhvr>
                                        <p:cTn id="12" dur="500"/>
                                        <p:tgtEl>
                                          <p:spTgt spid="92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wipe(down)">
                                      <p:cBhvr>
                                        <p:cTn id="17" dur="500"/>
                                        <p:tgtEl>
                                          <p:spTgt spid="92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221"/>
                                        </p:tgtEl>
                                        <p:attrNameLst>
                                          <p:attrName>style.visibility</p:attrName>
                                        </p:attrNameLst>
                                      </p:cBhvr>
                                      <p:to>
                                        <p:strVal val="visible"/>
                                      </p:to>
                                    </p:set>
                                    <p:animEffect transition="in" filter="barn(inVertical)">
                                      <p:cBhvr>
                                        <p:cTn id="22" dur="500"/>
                                        <p:tgtEl>
                                          <p:spTgt spid="92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9223"/>
                                        </p:tgtEl>
                                        <p:attrNameLst>
                                          <p:attrName>style.visibility</p:attrName>
                                        </p:attrNameLst>
                                      </p:cBhvr>
                                      <p:to>
                                        <p:strVal val="visible"/>
                                      </p:to>
                                    </p:set>
                                    <p:animEffect transition="in" filter="fade">
                                      <p:cBhvr>
                                        <p:cTn id="27" dur="1000"/>
                                        <p:tgtEl>
                                          <p:spTgt spid="9223"/>
                                        </p:tgtEl>
                                      </p:cBhvr>
                                    </p:animEffect>
                                    <p:anim calcmode="lin" valueType="num">
                                      <p:cBhvr>
                                        <p:cTn id="28" dur="1000" fill="hold"/>
                                        <p:tgtEl>
                                          <p:spTgt spid="9223"/>
                                        </p:tgtEl>
                                        <p:attrNameLst>
                                          <p:attrName>ppt_x</p:attrName>
                                        </p:attrNameLst>
                                      </p:cBhvr>
                                      <p:tavLst>
                                        <p:tav tm="0">
                                          <p:val>
                                            <p:strVal val="#ppt_x"/>
                                          </p:val>
                                        </p:tav>
                                        <p:tav tm="100000">
                                          <p:val>
                                            <p:strVal val="#ppt_x"/>
                                          </p:val>
                                        </p:tav>
                                      </p:tavLst>
                                    </p:anim>
                                    <p:anim calcmode="lin" valueType="num">
                                      <p:cBhvr>
                                        <p:cTn id="29" dur="1000" fill="hold"/>
                                        <p:tgtEl>
                                          <p:spTgt spid="92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p:bldP spid="9220" grpId="0"/>
      <p:bldP spid="92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033588" y="1111250"/>
            <a:ext cx="6172200" cy="1016000"/>
          </a:xfrm>
          <a:prstGeom prst="rect">
            <a:avLst/>
          </a:prstGeom>
          <a:noFill/>
          <a:ln w="9525">
            <a:noFill/>
            <a:miter lim="800000"/>
            <a:headEnd/>
            <a:tailEnd/>
          </a:ln>
        </p:spPr>
        <p:txBody>
          <a:bodyPr>
            <a:spAutoFit/>
          </a:bodyPr>
          <a:lstStyle/>
          <a:p>
            <a:r>
              <a:rPr lang="en-US" sz="2000" b="1" i="1" u="sng">
                <a:solidFill>
                  <a:srgbClr val="CC0099"/>
                </a:solidFill>
              </a:rPr>
              <a:t>“The relaxation response is a physical state of deep rest that changes the physical and emotional responses to stress... and the opposite of the fight or flight response."</a:t>
            </a:r>
            <a:endParaRPr lang="en-US" sz="2000" u="sng">
              <a:solidFill>
                <a:srgbClr val="CC0099"/>
              </a:solidFill>
            </a:endParaRPr>
          </a:p>
        </p:txBody>
      </p:sp>
      <p:sp>
        <p:nvSpPr>
          <p:cNvPr id="10243" name="Rectangle 3"/>
          <p:cNvSpPr>
            <a:spLocks noChangeArrowheads="1"/>
          </p:cNvSpPr>
          <p:nvPr/>
        </p:nvSpPr>
        <p:spPr bwMode="auto">
          <a:xfrm>
            <a:off x="1524000" y="2438400"/>
            <a:ext cx="7162800" cy="1016000"/>
          </a:xfrm>
          <a:prstGeom prst="rect">
            <a:avLst/>
          </a:prstGeom>
          <a:noFill/>
          <a:ln w="9525">
            <a:noFill/>
            <a:miter lim="800000"/>
            <a:headEnd/>
            <a:tailEnd/>
          </a:ln>
        </p:spPr>
        <p:txBody>
          <a:bodyPr>
            <a:spAutoFit/>
          </a:bodyPr>
          <a:lstStyle/>
          <a:p>
            <a:pPr algn="just"/>
            <a:r>
              <a:rPr lang="en-US" sz="2000">
                <a:solidFill>
                  <a:srgbClr val="0070C0"/>
                </a:solidFill>
              </a:rPr>
              <a:t>Relaxation works as a stress and anxiety cure, because it induces the opposite of the fight-or-flight response, and as a result causes the opposite symptoms. </a:t>
            </a:r>
          </a:p>
        </p:txBody>
      </p:sp>
      <p:sp>
        <p:nvSpPr>
          <p:cNvPr id="10244" name="Rectangle 5"/>
          <p:cNvSpPr>
            <a:spLocks noChangeArrowheads="1"/>
          </p:cNvSpPr>
          <p:nvPr/>
        </p:nvSpPr>
        <p:spPr bwMode="auto">
          <a:xfrm>
            <a:off x="5257800" y="3886200"/>
            <a:ext cx="3886200" cy="2554288"/>
          </a:xfrm>
          <a:prstGeom prst="rect">
            <a:avLst/>
          </a:prstGeom>
          <a:noFill/>
          <a:ln w="9525">
            <a:noFill/>
            <a:miter lim="800000"/>
            <a:headEnd/>
            <a:tailEnd/>
          </a:ln>
        </p:spPr>
        <p:txBody>
          <a:bodyPr>
            <a:spAutoFit/>
          </a:bodyPr>
          <a:lstStyle/>
          <a:p>
            <a:pPr marL="285750" indent="-285750">
              <a:buFont typeface="Wingdings" pitchFamily="2" charset="2"/>
              <a:buChar char="ü"/>
            </a:pPr>
            <a:r>
              <a:rPr lang="en-US" sz="2000">
                <a:solidFill>
                  <a:srgbClr val="00B0F0"/>
                </a:solidFill>
              </a:rPr>
              <a:t>a decreased heart and respiratory rate</a:t>
            </a:r>
          </a:p>
          <a:p>
            <a:pPr marL="285750" indent="-285750">
              <a:buFont typeface="Wingdings" pitchFamily="2" charset="2"/>
              <a:buChar char="ü"/>
            </a:pPr>
            <a:r>
              <a:rPr lang="en-US" sz="2000">
                <a:solidFill>
                  <a:srgbClr val="00B0F0"/>
                </a:solidFill>
              </a:rPr>
              <a:t>deeper breathing</a:t>
            </a:r>
          </a:p>
          <a:p>
            <a:pPr marL="285750" indent="-285750">
              <a:buFont typeface="Wingdings" pitchFamily="2" charset="2"/>
              <a:buChar char="ü"/>
            </a:pPr>
            <a:r>
              <a:rPr lang="en-US" sz="2000">
                <a:solidFill>
                  <a:srgbClr val="00B0F0"/>
                </a:solidFill>
              </a:rPr>
              <a:t>significant levels of alpha brain waves</a:t>
            </a:r>
          </a:p>
          <a:p>
            <a:pPr marL="285750" indent="-285750">
              <a:buFont typeface="Wingdings" pitchFamily="2" charset="2"/>
              <a:buChar char="ü"/>
            </a:pPr>
            <a:r>
              <a:rPr lang="en-US" sz="2000">
                <a:solidFill>
                  <a:srgbClr val="00B0F0"/>
                </a:solidFill>
              </a:rPr>
              <a:t>a profound rested state</a:t>
            </a:r>
          </a:p>
          <a:p>
            <a:pPr marL="285750" indent="-285750">
              <a:buFont typeface="Wingdings" pitchFamily="2" charset="2"/>
              <a:buChar char="ü"/>
            </a:pPr>
            <a:r>
              <a:rPr lang="en-US" sz="2000">
                <a:solidFill>
                  <a:srgbClr val="00B0F0"/>
                </a:solidFill>
              </a:rPr>
              <a:t>feelings of peace, satisfaction and inner balance  </a:t>
            </a:r>
          </a:p>
        </p:txBody>
      </p:sp>
      <p:sp>
        <p:nvSpPr>
          <p:cNvPr id="9221" name="TextBox 6"/>
          <p:cNvSpPr txBox="1">
            <a:spLocks noChangeArrowheads="1"/>
          </p:cNvSpPr>
          <p:nvPr/>
        </p:nvSpPr>
        <p:spPr bwMode="auto">
          <a:xfrm>
            <a:off x="2609850" y="315913"/>
            <a:ext cx="3810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2800" b="1" dirty="0" smtClean="0">
                <a:solidFill>
                  <a:schemeClr val="accent1">
                    <a:lumMod val="50000"/>
                  </a:schemeClr>
                </a:solidFill>
              </a:rPr>
              <a:t>Relaxation Response</a:t>
            </a:r>
          </a:p>
        </p:txBody>
      </p:sp>
      <p:sp>
        <p:nvSpPr>
          <p:cNvPr id="9224" name="Rectangle 1"/>
          <p:cNvSpPr>
            <a:spLocks noChangeArrowheads="1"/>
          </p:cNvSpPr>
          <p:nvPr/>
        </p:nvSpPr>
        <p:spPr bwMode="auto">
          <a:xfrm>
            <a:off x="6681788" y="2127250"/>
            <a:ext cx="1928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000" b="1" dirty="0">
                <a:solidFill>
                  <a:schemeClr val="accent1">
                    <a:lumMod val="50000"/>
                  </a:schemeClr>
                </a:solidFill>
                <a:cs typeface="Times New Roman" pitchFamily="18" charset="0"/>
              </a:rPr>
              <a:t>Herbert Benson</a:t>
            </a:r>
            <a:endParaRPr lang="en-US" sz="2000" dirty="0">
              <a:solidFill>
                <a:schemeClr val="accent1">
                  <a:lumMod val="50000"/>
                </a:schemeClr>
              </a:solidFill>
            </a:endParaRPr>
          </a:p>
        </p:txBody>
      </p:sp>
      <p:pic>
        <p:nvPicPr>
          <p:cNvPr id="10247" name="Picture 4" descr="http://www.jbyrdyoga.com/images/Relaxation%20CD%2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560762"/>
            <a:ext cx="3886200" cy="32210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3E30B5C9-E395-47CA-A523-E6FFCC5A5D09}"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wipe(down)">
                                      <p:cBhvr>
                                        <p:cTn id="12" dur="500"/>
                                        <p:tgtEl>
                                          <p:spTgt spid="92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243"/>
                                        </p:tgtEl>
                                        <p:attrNameLst>
                                          <p:attrName>style.visibility</p:attrName>
                                        </p:attrNameLst>
                                      </p:cBhvr>
                                      <p:to>
                                        <p:strVal val="visible"/>
                                      </p:to>
                                    </p:set>
                                    <p:animEffect transition="in" filter="barn(inVertical)">
                                      <p:cBhvr>
                                        <p:cTn id="17" dur="500"/>
                                        <p:tgtEl>
                                          <p:spTgt spid="102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247"/>
                                        </p:tgtEl>
                                        <p:attrNameLst>
                                          <p:attrName>style.visibility</p:attrName>
                                        </p:attrNameLst>
                                      </p:cBhvr>
                                      <p:to>
                                        <p:strVal val="visible"/>
                                      </p:to>
                                    </p:set>
                                    <p:animEffect transition="in" filter="fade">
                                      <p:cBhvr>
                                        <p:cTn id="22" dur="500"/>
                                        <p:tgtEl>
                                          <p:spTgt spid="102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44"/>
                                        </p:tgtEl>
                                        <p:attrNameLst>
                                          <p:attrName>style.visibility</p:attrName>
                                        </p:attrNameLst>
                                      </p:cBhvr>
                                      <p:to>
                                        <p:strVal val="visible"/>
                                      </p:to>
                                    </p:set>
                                    <p:animEffect transition="in" filter="fade">
                                      <p:cBhvr>
                                        <p:cTn id="2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p:bldP spid="10244" grpId="0"/>
      <p:bldP spid="92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2147888" y="4538663"/>
            <a:ext cx="6705600" cy="460375"/>
          </a:xfrm>
          <a:prstGeom prst="rect">
            <a:avLst/>
          </a:prstGeom>
          <a:noFill/>
          <a:ln w="9525">
            <a:noFill/>
            <a:miter lim="800000"/>
            <a:headEnd/>
            <a:tailEnd/>
          </a:ln>
        </p:spPr>
        <p:txBody>
          <a:bodyPr>
            <a:spAutoFit/>
          </a:bodyPr>
          <a:lstStyle/>
          <a:p>
            <a:r>
              <a:rPr lang="en-US"/>
              <a:t> </a:t>
            </a:r>
          </a:p>
        </p:txBody>
      </p:sp>
      <p:sp>
        <p:nvSpPr>
          <p:cNvPr id="11267" name="Rectangle 1"/>
          <p:cNvSpPr>
            <a:spLocks noChangeArrowheads="1"/>
          </p:cNvSpPr>
          <p:nvPr/>
        </p:nvSpPr>
        <p:spPr bwMode="auto">
          <a:xfrm>
            <a:off x="1981200" y="228600"/>
            <a:ext cx="6527800" cy="523875"/>
          </a:xfrm>
          <a:prstGeom prst="rect">
            <a:avLst/>
          </a:prstGeom>
          <a:noFill/>
          <a:ln w="9525">
            <a:noFill/>
            <a:miter lim="800000"/>
            <a:headEnd/>
            <a:tailEnd/>
          </a:ln>
        </p:spPr>
        <p:txBody>
          <a:bodyPr>
            <a:spAutoFit/>
          </a:bodyPr>
          <a:lstStyle/>
          <a:p>
            <a:r>
              <a:rPr lang="en-US" sz="2800" b="1">
                <a:solidFill>
                  <a:srgbClr val="CC0099"/>
                </a:solidFill>
              </a:rPr>
              <a:t>The Physiological Benefits of Relaxation</a:t>
            </a:r>
            <a:endParaRPr lang="en-US" sz="2800">
              <a:solidFill>
                <a:srgbClr val="CC0099"/>
              </a:solidFill>
            </a:endParaRPr>
          </a:p>
        </p:txBody>
      </p:sp>
      <p:sp>
        <p:nvSpPr>
          <p:cNvPr id="10245" name="Rectangle 2"/>
          <p:cNvSpPr>
            <a:spLocks noChangeArrowheads="1"/>
          </p:cNvSpPr>
          <p:nvPr/>
        </p:nvSpPr>
        <p:spPr bwMode="auto">
          <a:xfrm>
            <a:off x="1447800" y="1143000"/>
            <a:ext cx="541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Wingdings" pitchFamily="2" charset="2"/>
              <a:buChar char="Ø"/>
              <a:defRPr/>
            </a:pPr>
            <a:r>
              <a:rPr lang="en-US" dirty="0">
                <a:solidFill>
                  <a:srgbClr val="0070C0"/>
                </a:solidFill>
              </a:rPr>
              <a:t>   Energy levels are naturally increased</a:t>
            </a:r>
          </a:p>
          <a:p>
            <a:pPr>
              <a:defRPr/>
            </a:pPr>
            <a:r>
              <a:rPr lang="en-US" dirty="0">
                <a:solidFill>
                  <a:srgbClr val="0070C0"/>
                </a:solidFill>
              </a:rPr>
              <a:t>        when an individual is relaxed. </a:t>
            </a:r>
          </a:p>
        </p:txBody>
      </p:sp>
      <p:sp>
        <p:nvSpPr>
          <p:cNvPr id="10246" name="Rectangle 3"/>
          <p:cNvSpPr>
            <a:spLocks noChangeArrowheads="1"/>
          </p:cNvSpPr>
          <p:nvPr/>
        </p:nvSpPr>
        <p:spPr bwMode="auto">
          <a:xfrm>
            <a:off x="1447800" y="2057400"/>
            <a:ext cx="52371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Wingdings" pitchFamily="2" charset="2"/>
              <a:buChar char="Ø"/>
              <a:defRPr/>
            </a:pPr>
            <a:r>
              <a:rPr lang="en-US" dirty="0">
                <a:solidFill>
                  <a:schemeClr val="accent2">
                    <a:lumMod val="75000"/>
                  </a:schemeClr>
                </a:solidFill>
              </a:rPr>
              <a:t>  The immune system develops and</a:t>
            </a:r>
          </a:p>
          <a:p>
            <a:pPr>
              <a:defRPr/>
            </a:pPr>
            <a:r>
              <a:rPr lang="en-US" dirty="0">
                <a:solidFill>
                  <a:schemeClr val="accent2">
                    <a:lumMod val="75000"/>
                  </a:schemeClr>
                </a:solidFill>
              </a:rPr>
              <a:t>       grows stronger during relaxation.</a:t>
            </a:r>
          </a:p>
        </p:txBody>
      </p:sp>
      <p:sp>
        <p:nvSpPr>
          <p:cNvPr id="10248" name="Rectangle 10"/>
          <p:cNvSpPr>
            <a:spLocks noChangeArrowheads="1"/>
          </p:cNvSpPr>
          <p:nvPr/>
        </p:nvSpPr>
        <p:spPr bwMode="auto">
          <a:xfrm>
            <a:off x="1447800" y="3810000"/>
            <a:ext cx="533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Wingdings" pitchFamily="2" charset="2"/>
              <a:buChar char="Ø"/>
              <a:defRPr/>
            </a:pPr>
            <a:r>
              <a:rPr lang="en-US" dirty="0">
                <a:solidFill>
                  <a:srgbClr val="CC0099"/>
                </a:solidFill>
                <a:cs typeface="Times New Roman" pitchFamily="18" charset="0"/>
              </a:rPr>
              <a:t>  Lowered levels of cortisol like</a:t>
            </a:r>
          </a:p>
          <a:p>
            <a:pPr>
              <a:defRPr/>
            </a:pPr>
            <a:r>
              <a:rPr lang="en-US" dirty="0">
                <a:solidFill>
                  <a:srgbClr val="CC0099"/>
                </a:solidFill>
                <a:cs typeface="Times New Roman" pitchFamily="18" charset="0"/>
              </a:rPr>
              <a:t>       adrenaline, it helps us deal with stress</a:t>
            </a:r>
            <a:endParaRPr lang="en-US" dirty="0">
              <a:solidFill>
                <a:srgbClr val="CC0099"/>
              </a:solidFill>
            </a:endParaRPr>
          </a:p>
        </p:txBody>
      </p:sp>
      <p:sp>
        <p:nvSpPr>
          <p:cNvPr id="10250" name="Rectangle 13"/>
          <p:cNvSpPr>
            <a:spLocks noChangeArrowheads="1"/>
          </p:cNvSpPr>
          <p:nvPr/>
        </p:nvSpPr>
        <p:spPr bwMode="auto">
          <a:xfrm>
            <a:off x="1447800" y="2971800"/>
            <a:ext cx="7578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Wingdings" pitchFamily="2" charset="2"/>
              <a:buChar char="Ø"/>
              <a:defRPr/>
            </a:pPr>
            <a:r>
              <a:rPr lang="en-US" dirty="0">
                <a:solidFill>
                  <a:srgbClr val="00B050"/>
                </a:solidFill>
              </a:rPr>
              <a:t>  Gives the heart a rest by slowing the heart rate and</a:t>
            </a:r>
          </a:p>
          <a:p>
            <a:pPr>
              <a:defRPr/>
            </a:pPr>
            <a:r>
              <a:rPr lang="en-US" dirty="0">
                <a:solidFill>
                  <a:srgbClr val="00B050"/>
                </a:solidFill>
              </a:rPr>
              <a:t>       reduces the risks of heart diseases</a:t>
            </a:r>
          </a:p>
        </p:txBody>
      </p:sp>
      <p:sp>
        <p:nvSpPr>
          <p:cNvPr id="11272" name="AutoShape 12" descr="data:image/jpeg;base64,/9j/4AAQSkZJRgABAQAAAQABAAD/2wCEAAkGBhISERUUEBQWFRQWGBQWGRYUFBgUFhcWFRQYGRQYFRUXGyYeGRkjGRcXHy8gIycpLS4uFyAyNTA2NSgrLCkBCQoKDgwOGg8PGiklHyQsKSksKSwsLCkvLSkqLCksLCwsKiwsLCwpLC0pLCksKiwsLCwpLCkpLCwsLCwtLCksKf/AABEIAQ8AugMBIgACEQEDEQH/xAAbAAEAAwADAQAAAAAAAAAAAAAABAUGAQIDB//EAEoQAAIBAwIEBAMFBQIJDAMAAAECAwAEERIhBRMxQQYiUWEUMoEjQlJxcgdikaGxM4IkNENjc4OS0dIVU1R0k5Sio7PC4fEWFyX/xAAaAQEAAwEBAQAAAAAAAAAAAAAAAgQFAQMG/8QALxEAAgIBBAAEBAQHAAAAAAAAAAECAxEEEiExEyJBcTJRYfCBkdHhBRQVobHB8f/aAAwDAQACEQMRAD8A+40pSgFKUoBSlKAUpSgFKUoBSqrifiSGFxGWLzMMrDEvMlI9So+Vf3mIX3quebiM4ODFZqemR8VNjfc7iJG6bfaCvKy6FfxM6k2aXNM1mV8MFh9vdXcp7n4hoBnvgW3LwPavYeHwv9nPdKQMf4w8vr2mLgnfqR2qr/UKs+pLYzQ0rMS8bnslU3hE0A2e4RNDRA9GmiGQU9XTGOpXGSNMrZFW67I2LMWRawc0pSvQ4KUpQClKUApSlAKUpQClKUApSlAKUpQCs5xjiUs8jW1m/LZNPOuMBuVqwRHGp2MzKc77KCCdyoPTxP4gkDrZ2WDdyqTqO620XQzyD1zsqn5m9gancI4THbRLFFnSMkljqZmY5d3b7zMxJJ96o6vU+Etse3/YlFZOOE8FitlKwrjJ1MzEtJI3dpJGyzt7k1OpXSWZVBZiFUDJJIAA9ST0FYTbk8s9TvSqPhHjK3upnitS0wjzrlRfsVPZeacBifRc1dImM7nf1P8AT0pKLjwwV/GnutGLSOF2OQefI8agdtkjYtnfbaq7wvd3Vrbxw3sIxEioJrdzMhCjA1RlVkXAwNlbp1rR0xVinUyp+FI41kkxyBgCpBBGQQcgg9CD6V2rPxOba5Vd+TcsQBkaYpwrP5R2WQK2fRlH4zWgFb1VqtgpI8msClKV6nBSlKAUpSgFKUoBSlKAUpSgFcNXNKAwnCeHXtm0ubUXUsrGSS6W4jQyt0QGORQY1VdgoLAds5Jqwv8Ai97FbyTSW8Eaxo8h13TMcIpYjyQ47Y61q6+feL/E6tLLE0EstpaqHuXUJyhJ5WVH1sOZoXDlFyclcjbBqWaWptyay/dk4tvg78N4ndXcaTLdRpGwzi3hBOe45szPnByNkFOJcPh0CSfVclSugTuZFMjMFj0x/wBmCWZRqC964HH5MJL8O62jtGgnkblsTK+iNhARrEZYgam0nzA4xvUfg9sQZI8YjivkMYHTQxik047KrysQO2B6VRcHDnGP0Li2Y8vJreCcIW2hWNd8amZuhZ3YtIx/NiTjt07VPoKVmN5eWVxSlKAofHKH4KV0OGh0XCn0NvIsv9EI+tagVnfGVxosLk7Z5MijPQs6lUG3qzAfWtCgwK2v4c3sfuecztSlK0iApSlAKUpQClKUApSlAKUpQClKUBB4zfmGFmUanOlEX8UjsFjH5aiMnsMntVNLwZGEVlgvGoE9wzb8w8zUofPUyzBnPtGw6MKhftE4s8OHQ4EEF1cny6hzFVYbfUB90PMXP+jz2r474QguoeI2ckN3z4ZLuS3UrK2qRI2Bld4ydkKuW3J657gkD7X+04f/AMyYDqWtwO+SbmLGPeunEIWKPytnzrXtl1bUufYsAD7E17eMm1ta2+M65hM3tHa/aZ+svJXf8RrvWdq5eZIu6aPlZP4TxNLiFJojlHXI9R2KsOzAgqR2INS6xUsdzaSvNZrzopDqltSwQ6z80tux2DHqyHAY75BzmfZ/tEsGOmWX4eTvHdKbdwfQ8zCn6Ej3rKnS1zHlHnKLi+TTUqNY8SimGqGRZFG2pGDLn2YbH6GpNeLWCJn/ABRKryWlqes86ORjP2VqRPJn2JRF/v8AtWqFZbgloZ7+e6fBSIG1g+hBun/MyBY/9SfXfVV9FpK9lS+vJ5SfIpSlWiIpSlAKUpQClKUApSlAKUpQClK4JoDE+PJ44Xd54zJHPaS24TBPMmDhoYVCjOqTW+D+5UP9nf7NbK25V9FqaWSCIrk+RC8KiRkHXLbk5JxqIGKs5OJfFzswGIbeR0Q53kmTUkrkY2VCXRfXzN+GoreGoiGXXNyXJLQCZhAS2dXkG4UkklAdJz0qrPUxjJxZYjRKUcnpY3/xU0l0rZhOIoNsZjQ/aSDPUPJ0P4Y1PerGvGe4SJCzkIiDcnZVA2H5Cq618X2UjaY7mJ26YVwT/wDFZ83KyTlguxSglEt6zviLxHaea1fE00gMa26qWZmkGFXppTOR5mIwN60VQuIjL2y563Ee2++hXk/9mfoKhFpcsWcRZobKDRGin7qqu3TZQNq8eM8Q5EEkvXQpIHTLdEX6sQPrUwVC41ZNLA6IQrkAoT0DqQyZ9tQGfaqUcOS3dFEmcJ4esEKRL0RQPzP3jv6tk/WplZiL9odoDonLwTD5oZYpNYOcYXSpEnsULAjcV48P47O96hlBit51eOCF0Cyl415jSyA+ZCyhwEO4CAkAkgfT748c99Hga2lKVMClKUApSlAKUpQClcE1leK+LpTK8NjGkhjOmWaZykEbfgXSC0rjO4XAGcFs7VyUlFZZ1Jt4Rq6VjIvHywTxwXrw6pW0B4iyqkmMqsiuToB6A6upGRg5rZ1yMlJZQcXF4YpSlSOGC41wUjiD/DzyW4eNZnWMIyPIZGQvokVgpIUZKgZ6nJq3Ubdc+5xv77bVA/aDcvaab5IjKiI0UyqwVgjOrRyAkYwrgg+0hPY1D+L4hJssEEI/FLOZiPyjiUA/VxWZqYPfn0L9EltwWPE+KR26a5CRuFUKMu7n5UjUbs57Af0BNRPDvDXjWSWYBZ525kgU5C4ULHECOoRABnudR71zw/gARxNNI084BAkcABAeqwxr5Ywds4yxxuTVrVZvCwj3Sy8sVDSIyX0Ix5YUlmJ9HkHKiH1Uz/7NS3cAEk4A3JPQAdSa6eD50mh+JX/LnUM9RGPLEPbyAMR6ua85vEW/wPO6WFgvqUpVMqCqqYl76BF6RJLM522LjlRDp97Mx/1Zri645qYxWiiebvg/ZR74zNKMhf0jLHsMbifwTgot1bLF5ZG1yykYMj4AGw+VQoCqo6BR1OSdLRaeTkrJdIhJ+hZUpSto8xSlKAUpSgFKUNAZrxFxuQmSC0cLMket306zHrDcoKp8pdihO+wA6HIrOxLBBw2NHUSo0SgRldTTySLq0hfvO7kt+ZJ7ZqLwi5K8RmeQ4+NEhUEg4ks55YjGMekJTbvof0NSvDdjEss++qSKVo1DNqMMLKrIkY+4jA599OMkKMZt83KTz0i9THC+rPfhvhuMWK2s45gKYl1HVrkbzSuWO5YuSdXXpV34JvpeW9tcMXltiE5jdZYmBMEu3cqCp/ejaqHxPxGTC29qf8JlxjcgRRggySyMASi48oPUlhirSwvRHeRCSRA8kMwb7itoeIrgEnoXYAZ+8a7p5yUufUXRTjx6GvpXANc1olE6TQq6lXAZWBBBGQQRggg9QRWBlsZrW/jgWcm1kjd40kQO6mIoGiWbIYjS4YFtRwCO2a+g1VeIOC/ERrpYJLGwkikK6grgEHK5GVZSyMMjZzgg4NedsN8Widc9ssleKVBX4/Tg2Y5mcZFzHyf1az9pp9uXmqXjXBr2S4t4ridVjfmPLBbBgvKjC7PcMQ7apHRcBUBXX6YrM/l58t8I0PGj0uSVBJHxWaS2jbVaxafiXRsc1iSVt0YfdOkl2HYaR1JGgbwFZg6reM2r4xrtGNufbUieR/76tVR4b8WWEMb6ZU1vLJiGFTJIFiIhT7GIFgumIEbAYIqzbxwOq2l0w/TCn/hkmUj+FaVVaUMYKU985NpZPBvCd/qOnisunsGtbZmA7ebQB/KpcXg0MuLq4uLnOMh5OUh9QY4AilT6NqqMn7RoA2LiG4thnGuaIGL6yws6KPdiK1MMwZQykMpGQVOQQehBGxFFTWuVFfkeb3LhnS0s0iQJEioijAVFCqB6BRsK9qUr1IilKUApSlAKUpQChpSgMDxjwyQ7odSxmU3EE8Y1NBM+TKrDBAUsWIJGkiVlOCATQ3pE99BGZoeZh9b2xlhleNFJ0F1kxp1lfJlj1IxvX1vFROJ8IhuIzHcRpLGd9Mih1yOhweh96ryoTeUz2ja0sYMPaJDbvJHByviZPMFed2llCAYaZ2DOAMn1Hp1rN+KPCbqr311Klw8aqWheFeTyw2TFDq1MjHOzdWJHTO07iXh9bW8lWwiihn1JNFkaVlgMQSWMHuvMHmHbUrdSKthBNOUN1oVVIYQxkupdTlGeRgCxUjIAUAHBOcDHnGicZpxfuy7CPiRR24bxVOGMquxWykYJ52LLbSH5CGOSsL9CCcKQpGAxx9BDZrCcQsVmjaN+hx9CpDKd9tmAP0rtYcb+Awsmfg8gA9fhc9Ae5t//AE/0fJeaPPU6Zrzx6N1SuscgYAggggEEHIIPQg+lUHH/ABUIW5MAEtyRnRk6IlP+UnYfIvoPmboO5ESik28I9vFHiZLOF5CNbqjOI86chQSWZsHSgxu2D6AEkA4C0TiDPJNOyiS4ih1SFgFtQusukMWDnAcYJONQ1EnpUmbh/wAS5SY81A2qd2UATyKcxxADYRRnqu+CFXJOs1cWlosShIxhR0GScD0GonA9uldcFJYZp06bHLPDhfDIYV+wUKGCdO4SNUTOfRVWplCfWqKLxlBK5S1Wa6YbH4aFpFU/vSbIPz1YqRbcowXLwXtUkPhCBJTJEZYs5ykM8sKaiQSyrG6hc43HQ7bbb2ei9IBWxk/J5rdCPoJGrjlX/wD0I/8AeIP99ODxldTL4mj0S3I/ys5/O4mP9XrnlH/nJv8At5f+OvMRX3eybH/WIP8Aiqo8TcfurRQzWEwT70rsrRRj8T/DmRgPoKcEfE0/0/IueQ4+Se4Xv/bM38pNQ/lSHivEINREiXa9QkqrBL+SzRDQf7yDp19I3BOI8+ISBg4OCCsUkSkEZGnm7sMfeG1T6YPR0VTXRfcA8RxXaEx5V0OJIpBplib0dfQ9mGQeoNW1fNeMS/DSR365zbgiUD/KWzkc1T6lNpF9096+kqai0ZV1Tqlg5pSlcPEUpSgFKUoCu41wCC7ULOmrSdSsGZHRsY1JIhDKcehrFJwySxk0XE80qucRyzFCjZOQhIQFJR0wThsZXfKr9GqNxHh0U8TRTIskbjDIwyCPcfnv7YrqZ61Wut5RlKEZ2NV11w6bhxw+uey+7Nu8sAz8s46vGO0gyQNmG2qp8UyuoZCGUjIZSGBHqCNiKkbFVsbFlGbXh/EbY8nh9wI7Vg5VWRHNu53KqzAsI2ycfNpONsV7TWrI629qShf7W4nJ1y6SSMl2yWmdgQGOdIViOiitBVBZvcfHzsIwbciGLXqw4eNSzEKfmTVIVJzkFTgdaYIeFCDyl2XdvAqKEQBVUYAHYV6VFvr1ogCIpJB35QVivvoLAkfpyfaq8+IXchYLa4LnHmmiaCJQcZLu4BOB2UEnGPeuns5JcEzjsZa2mA0/2b/OmtcBSTlMgNsOh2/pWk8D8BWzsYIVABCKzkAeaRwGkY4/eJ+gA7VQcUOIJT1+zl2PfyHY1t7M5jXH4V/oKizP13cT2pSlRM8VwwrmlAfPbfh/wt1PbIAIQI5oVB+RJdQkjA7KsiMQOwcAbACp1dfHDci5t7ltoWWS2lc9ELsjwM57LqV0ydgZB612zU0bOlnurS+RH4jbiSGRG+VkdT+TKQa0Hge4L8Os2Yks1vAST1J5agnesf4l4mEQQoy8+5IgiUnctKQmsjrpXVqJ9sdSK+h8NsUhhjij+SNERc9dKKFGfoK4yrrWnJIk0pSolAUpSgFKUoBSlKA4xWXvvAUWS1nI9o5JYiIK0LMepaBwUB9SmknPWtTSh1Np5R808QWXFLaMsrWcmWSNDpljctIwVTy9TKSM5I1YwpNWNnbctAuS2OrHqxO7Mfckk/WpniWQSXcaZOIIzLjtrmLRxk+pCJMB+s+teNTRr6XdKO6TFMUpXS2V/HnbkOkYzJKOUg7apBpBOx2UEsfZTWg/Z/xpLiwgKsGeONIpPaSNQrbehxqB6EEEVX4qPbzpaPE64jjBjgZei8t3CR7eqOwIPozj72ai0UtVU5rcvQ3lKUqJkilKGgM7x7jYLPbJbi4bQDIsjBIQsmQquzK2osFY4CnYb4yM4/hXhJtUhL3FrFqHKt4rkPGiBE1aXKlgC+sgZGARsKupo3PFbg6zoWC2GgZC63MmWI6E6Y1x6ZPqas6z775xk4ovUVrG4o38IwrG4hykrGN+cxaWQvDIskZZnJZlDKPLkDBIGNsaDhHiVmkWG6jEUrhtDI+uKXQMsEJAZXA82hhnAOCdJI86qfFMmi2eRdniKSoe+tHBUDP4t0/JyO9edN8oyw/UndUpLJu6Vwtc1qGcKUpQClKUApSlAKUrg0BgJrxm4leKwwqi3CHbzaYyZMfpZ1H973qZULiVhzJ7gqxSRJyVcDOCYIdSlc+ZCAMjbtgggEZ+14vf2rFLy3aeLJ0z232rAEnAkjOGOOmr27nepmzTLZXHJraVWReJLdhnUw9mhlRv9lkBP0FVHGfGbqALW2ldmOlZJo2hhBIJydYDsAATso6demRY3Lpcmo5ozpyM4zjvjOMn2/3VneMOt8rwxYeFdRlfPlZ1BMcSMNmIfSzEbDSB1bar8N+Gee8s11I8yyaVILlY5WQnJMaEDlofKqnIzq9q1XEF5du4hUAhCsaqNIDMNMYAHQamXpQhNPDUujd2MxeJGPVlVj+ZUE171528QRVUdFAH8BivSoGCKGlDQHzzhCM9zPdIcpcO6OrHdDayNDDoAHdVbUCdiRir6vO48JyxvI9lIgWVzI0Mylow7f2jRuhDJqbzEEMM5xjNZ3jnhvjU66D8GIiftEinnjeRO8fNaPyA9yBntnrnOs085TbLsLoRjgueGXmuHmscKxdwTgAR6jyyT2BQBt/xVnfCt+/EL11KMtsJRcK7LgTRQctLcR5+6ZgZS37oAzk49F4O6hY5OG3jAAKIviY57fC9NnuAuBgY1qPyrYeGeDyo7z3IVZZFRBGpDCKKPUVQuPmYs7MSNtwB8uTKmlqeWjltuY4TL8VzSlXymKUpQClKUApSlAKGlKAxExxdXS9xIjY74e3iwT9Qf4e1eXEpmWJ2TdlUsB+W/wDSp3iSIR3aPvidOX7cyHU6j9RjaT6R+1VNkglWZskiRpFHsqjlbfVWb82qaNnTyzWkixzWWvHa8n5aEiNPmYfdU+mfvtjA9Bv6AzPEPGuTGoPzyKxOOyooMh/iVUfq9qm8D4byYgp+dvO59Xbr9AMKPZRXS9CWyOV2+Pb5/fuTIYVRQqAKqgAAbAADAA9sV5Ryh7y2gHUl52H+bgAx/GV4/orV7SSBQSxAABJJ2AA3JJ7ACqrga4uIbxwVMjlMNgFLeZdESb9DrETkerN6VxlPUN+G1E+l0pSoGIKUpQClKUBxiuaUoBSlKAUpSgFKUoBSlKAUpQ0BQeN7YPZSjfWADEVOGWcEcllPbDkZ7YznbNUllaLFGsafKihR9BjP5nr9atePXwkk5YziMgt6FyvlHvhTqP6l7jaBUkaujr2x3P1MnxtRNxCOI7hFhLD2aV5GB/MQr9DWsrMcFRZr2aYdB098ry4z/sI5A/zlWFzxIouY8NNOdMKMcAhflZsbiMDzsR2bHUgVIuze3Gfv1/3g44i3xEvww3jTS8/XcdYodvxHzMPwgA/OKtLq2WRGRujAg42O/cHsR1B7YqJw2y5CaSS2SzNIerOQC7yHPUnOMbABR2FT6EUvmX/hziLSwrzcc1PJIAfvj72OwYYcD0arWsMWkjkE0BGsYVkOyyx5zoY9QwyxVuxJzsTWq4TxmK4TVGdwcMjbPG2M6XXsf5EbgkEGoNGNfS65fQn0pSuHgKUpQClKUApSlAU/HvE0droUpJLLIwVIol1MSSFBYkhUXJA1MQK6cG8RmZuXNBLbS4JCS6SHA6mOSNmVsZGRkEemN6zvApBc3gmceYxm5xjosrNDZAnPVbdJmx63DkdauvFM5jtJZlxrgUzrn8UQLYz21KGU+zn1oTUeDR0rytblZEV03V1VgfUMAR/I160IClKUAqo8Qcb5CqseGmkyI0PTb53fG+hQQT6kqvVhXpx7jyWsepwWZjpjjTBeR8ZCoD7Akk7AAk7CsNDfSSO0mkTTyAanDEW8arnTEkhBJVTnZQSSSTjIrqR701eJLnotYIdK4ySdyWO5Zicsx9yST9apvFXFeXGI1JDyhvMDjREuOa+e2xCj3bPY1atPy4y0zDygszAYG3XAyT7DfNZKyt2u7ktKPKdLyKTnTGpPJh/NiCW7H7T1FTN6EV2+l9pfj/jJY2mm2tAXwjTMM+o1jAUDuyxJ8o7jFTbWxmimMl5HoaUAQlTqWKMY+wZsYSUnzHchugJ0YqTwfhou+Ih3GYrEDTndWuplBzv3ji0n1BlHpvu7mzSRSkihlbYqwyCPcGotmXdqmrOPQyJGetdMEdNxn1A0jHb1/L/6qbe8BliyYczJ+AsOaPZXY4kH6iCMdTnarj4pEX5esLLjPKf7OTH+jfDY98V3JbruhZ0ySjgjIORXjLbHVzImaKUDAkTrjOdLKfK65z5WB6nGDvXq8ffocdfrnp0rguR1HfAxv9T6Ch6ySksM6f8A7OjtyVv9ACnHNgYSL/rIc82M7jOA4960vC/FVncKDBcwyZGcLIpI/Nc5H1FZxdDdNLYJG2DgjqPzrwn4NbucyQxOevmiRt/XcVzBQlok3mLN8GFM186Xw7Av9kphP4rd3gP/AJbAHoNiMbVJg47c2KFpWe7gQEsW0/Eoo3JBACzADOQdLbbE9K5grz0k4rPZvaVnYPH1jIVWOYPK2NMAVlnYldQHKcBh5TnfAA3JxvVLxL9oNzZ3CpfWqrDIrOHglaVlVCTJlSgDGNMOwU/LlhnBxwqm8pXSKUMoZSCpAIIOQQRkEH0xXegPn/gqbVdT9B/gnCSFHQAwz7AdhvVj+0CVv+T50QZknC26D1e4YRL9BqyfYGs/+z6Zlkg5vzvavasO/O4bctG2fcxyA49FNahYvibpHBPIti+NvLJcEFMg9xEpcZ6a39Urp6p8E7wjC8dpFFIcvCOQx/FySUVsdtSqrf3hVzWW8OcbL317AR5VdHibs4EaR3AX10TLpPoWxWorh5DNZ7j/AIsETGG2Tn3HdQ2mOLIypuJN9AI3CgFj2GN648U8ddCtvbnE0qli+xEEQODIQerk+VARgnJOymqezs1iUKmfUkkszMerOx3Zj3Y7mupFqjT+Jy+iDJwVp5RNfSc+QAhUAKQRhiCyxxZOckDLOWJwPTFWoGOlKzXiTjhP2MLEZOl5FzqBzjlxY6yE7Ej5f1dJGvXUl5YIicd4wZ5eVDlkRwu2CJpwflB/AmMk/iB7Ic3MUAs7c6V5krEbDAMszkKijPQZwo9FHsTXn4d4EIVDMoV8YVRgiNPwjHc7ZP5DoMm78LWPxMwum3hj1Lb75DucrLPjuMZRD6Fz0ZTRsjqblXDC/wCv5/p+5feGOB/CW6Ratb+Z5HPV5ZGLSt+RYnHoAB2q2oKVAwBVdxrw9bXaaLqFJVG41rkqfVG6qfcEVY0oD55N4FktP8XEk8AydAnkSdO4x9oEmHYZ0sMDdjXpw6+icFY2JKbMjluahPaRZPOp/VW/qs4t4bt7nBmjBYfLIpKSp+iVCHX8ga6mW6tVKHD5RmTbLq1Ywc5yCRk4x5sfNsAN89KKrjupGTnykHHYDB6++K9bnwpeRY+GnSdR1S7BV8e08S9f1Rn86hT3F1GcSWNwevmhMU67fpcP/FQfapZL0dTXL1wSVdsDK74OcNkZ9ASATn1x2ri5k0qSRkDORkDy43zkjbFQ14rKxwtlek+ht9A3/ekZV/nXF54Nvb5AszizhO5jXE00m/yysCEVMdVUtnuaZE9TXFcPJI8O+GoXhspZYPtBDbMH1eZZPh9B2Py4QR+Ybkon4RXtxG4Nxw9Lp1BltZWlIUY1fDTPFcYHo8Sy+X94elZ3jl3eW9/8NJfa1kjiuFCAW7jRIyiKNVjm8hKEnC5PRmwPNvfD0cT2USxxNFGY9PLkBDKN1OrPzE7nV97Oe9QMnOTx8Cry7YwElvhpZYFJOfslbVb7/wCheKtHWP8AAUp1TBhhilrIwyNnERt5Nh089qRv6VsKEWfM/E3AliuXUrrSaT42GNSULSxqFv7cMCN5YTrC9GOvOwre8MuInhje3KmJlUoUwF042wB0HtXh4l4CLqHSGMcqESQyr80Uq/I49uoI7qxHesnwLjjW/MMkfLCH/C7ZAW+GkY/4zAoHmtpN3OOm5G+sUOoh+IeEPw+W1lsY5p5IxLqBV5WljJUG3HLUKmS7y62HzR5JYk1vuGcainXMbeYfNG40SRn8MkbeZD+Y7gjYg17wzK6hkIZWAIKkEEEZBBGxGO9YnxF4fS9v3huNKhIraWLSiapEEzi5R3K6yvyKVDgASg4OTQYIvBrxLmW6ulOrmTNGpByOVbfZxhT6E63/ADkPtVozAbnaqXi03/J/mQGW1ZYvtFKhYXWFUJlbsjqqMCB8xb1FdBbXFz/afZx/hwc+3kPv3b+FTRuaVRlWucY++iPxbjrSNyrfV5ttSfO2Dvy9/Knq5x7Y61P4LwBYQGYAuBgBflTOchPcg4Lf06V2glt4GMcXnmIyY4wZZ2A6FlXJA64Jwo9qsY/Cdxdf42xgg2PIif7aT1WaZdkTsUjyT+PtRs7dqoVrav3fuQ7OJr+QxQ5FqpxNOpI1nvDbsOp7O/3QSB5t1+gQwhFCqAqqAAAMAADAAHYAV1tLRI0VI1VEUAKqgKqgdAANgK9qgYllsrHlilKUPMUpSgFKUoBSlKA4qq4/4ptbKMvdTJGACQCw1tjsifMx/IVC4zxKSW4+Et30EIJJ5VwXiRiRGkeQQJXIY5IOlUJxkrXlF4LsR1tonY9XlQTSMfV5JMsx9yaElHJm7Wx4tLPNexhYhcCMRLzImkSBAeWHDxONyS5VZBu5rfWRkMSc4KJSq6whJUPjzhSd9Oc4rKcX/ZzbvGwsy9jJ1D2jtEurtriUhHH0B96tvDN+Qvw04ZbiFRqDO8gkXOObFLJ5nQnbfdT5T2JHcYIfhp9F/cxHAOkuN85BvLp/5c36aq19YLgc2ri5YbBoeIA+/Jv4o1/gQ+P1Gt7QixVD4j8M88rNA/Ju4gRHMBkFTuY5l+/ET1HUHcYNX1KHD5fwfjM9lMYTAUJ1M1kCCCery8KdsCVCSWaAkFSTjfY6S6KXypcWEifEW7Np16hjWMSwXCY1xhgB1GVKqwG2DfcW4JBcpouI1kXORkbq3ZkYeZGH4lINZ6+8FSdYpFdwABJMHW4AHQG6t3R2AG2GDZ7n1EskDxFxK71W9raxCBrhpI2eZVkSPyGRimlismyv5SuD30g5qy4X+za1jXErS3B/zsjCIZ6hLdCIkX2C15eH/BMqXIub25eeSMMsKamMcIddLsNRyzkbZPb+WxoNzIlhwmGBdMEUcS9dMaKgz7hQM1LpShEUpSgFKUoBSlKAUpSgFKUoDB2vFo7fid+k4cNIbeZXELuphECxjLIDgB1cbgDc79qt28X2I63UIJOMM4U5HbB3z7VacV4BBcaTNGCy50uCUkTPXRKhDr9CKqV8EY+W9v1Hp8Vr/hzFYihNSwd//wAstPuzB98fZq8u+M4+zU9qruJcTe4Kiygn56ENHNNbyQwLkjmLI0gVijKCpVVJ6EbgETJfAmojVf8AENvS60fx0IK9bXwHbIQXM8xAx9vdTSj6oX0n6iuhzyeHhezj57NF5kgiFuJAcrJK0hluGzk6iG05P4i46g1q68bW1SNQkaKiL0VFCqPyUbCvauEWf//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n-US"/>
          </a:p>
        </p:txBody>
      </p:sp>
      <p:sp>
        <p:nvSpPr>
          <p:cNvPr id="11273" name="AutoShape 14" descr="data:image/jpeg;base64,/9j/4AAQSkZJRgABAQAAAQABAAD/2wCEAAkGBhISERUUEBQWFRQWGBQWGRYUFBgUFhcWFRQYGRQYFRUXGyYeGRkjGRcXHy8gIycpLS4uFyAyNTA2NSgrLCkBCQoKDgwOGg8PGiklHyQsKSksKSwsLCkvLSkqLCksLCwsKiwsLCwpLC0pLCksKiwsLCwpLCkpLCwsLCwtLCksKf/AABEIAQ8AugMBIgACEQEDEQH/xAAbAAEAAwADAQAAAAAAAAAAAAAABAUGAQIDB//EAEoQAAIBAwIEBAMFBQIJDAMAAAECAwAEERIhBRMxQQYiUWEUMoEjQlJxcgdikaGxM4IkNENjc4OS0dIVU1R0k5Sio7PC4fEWFyX/xAAaAQEAAwEBAQAAAAAAAAAAAAAAAgQFAQMG/8QALxEAAgIBBAAEBAQHAAAAAAAAAAECAxEEEiExEyJBcTJRYfCBkdHhBRQVobHB8f/aAAwDAQACEQMRAD8A+40pSgFKUoBSlKAUpSgFKUoBSqrifiSGFxGWLzMMrDEvMlI9So+Vf3mIX3quebiM4ODFZqemR8VNjfc7iJG6bfaCvKy6FfxM6k2aXNM1mV8MFh9vdXcp7n4hoBnvgW3LwPavYeHwv9nPdKQMf4w8vr2mLgnfqR2qr/UKs+pLYzQ0rMS8bnslU3hE0A2e4RNDRA9GmiGQU9XTGOpXGSNMrZFW67I2LMWRawc0pSvQ4KUpQClKUApSlAKUpQClKUApSlAKUpQCs5xjiUs8jW1m/LZNPOuMBuVqwRHGp2MzKc77KCCdyoPTxP4gkDrZ2WDdyqTqO620XQzyD1zsqn5m9gancI4THbRLFFnSMkljqZmY5d3b7zMxJJ96o6vU+Etse3/YlFZOOE8FitlKwrjJ1MzEtJI3dpJGyzt7k1OpXSWZVBZiFUDJJIAA9ST0FYTbk8s9TvSqPhHjK3upnitS0wjzrlRfsVPZeacBifRc1dImM7nf1P8AT0pKLjwwV/GnutGLSOF2OQefI8agdtkjYtnfbaq7wvd3Vrbxw3sIxEioJrdzMhCjA1RlVkXAwNlbp1rR0xVinUyp+FI41kkxyBgCpBBGQQcgg9CD6V2rPxOba5Vd+TcsQBkaYpwrP5R2WQK2fRlH4zWgFb1VqtgpI8msClKV6nBSlKAUpSgFKUoBSlKAUpSgFcNXNKAwnCeHXtm0ubUXUsrGSS6W4jQyt0QGORQY1VdgoLAds5Jqwv8Ai97FbyTSW8Eaxo8h13TMcIpYjyQ47Y61q6+feL/E6tLLE0EstpaqHuXUJyhJ5WVH1sOZoXDlFyclcjbBqWaWptyay/dk4tvg78N4ndXcaTLdRpGwzi3hBOe45szPnByNkFOJcPh0CSfVclSugTuZFMjMFj0x/wBmCWZRqC964HH5MJL8O62jtGgnkblsTK+iNhARrEZYgam0nzA4xvUfg9sQZI8YjivkMYHTQxik047KrysQO2B6VRcHDnGP0Li2Y8vJreCcIW2hWNd8amZuhZ3YtIx/NiTjt07VPoKVmN5eWVxSlKAofHKH4KV0OGh0XCn0NvIsv9EI+tagVnfGVxosLk7Z5MijPQs6lUG3qzAfWtCgwK2v4c3sfuecztSlK0iApSlAKUpQClKUApSlAKUpQClKUBB4zfmGFmUanOlEX8UjsFjH5aiMnsMntVNLwZGEVlgvGoE9wzb8w8zUofPUyzBnPtGw6MKhftE4s8OHQ4EEF1cny6hzFVYbfUB90PMXP+jz2r474QguoeI2ckN3z4ZLuS3UrK2qRI2Bld4ydkKuW3J657gkD7X+04f/AMyYDqWtwO+SbmLGPeunEIWKPytnzrXtl1bUufYsAD7E17eMm1ta2+M65hM3tHa/aZ+svJXf8RrvWdq5eZIu6aPlZP4TxNLiFJojlHXI9R2KsOzAgqR2INS6xUsdzaSvNZrzopDqltSwQ6z80tux2DHqyHAY75BzmfZ/tEsGOmWX4eTvHdKbdwfQ8zCn6Ej3rKnS1zHlHnKLi+TTUqNY8SimGqGRZFG2pGDLn2YbH6GpNeLWCJn/ABRKryWlqes86ORjP2VqRPJn2JRF/v8AtWqFZbgloZ7+e6fBSIG1g+hBun/MyBY/9SfXfVV9FpK9lS+vJ5SfIpSlWiIpSlAKUpQClKUApSlAKUpQClK4JoDE+PJ44Xd54zJHPaS24TBPMmDhoYVCjOqTW+D+5UP9nf7NbK25V9FqaWSCIrk+RC8KiRkHXLbk5JxqIGKs5OJfFzswGIbeR0Q53kmTUkrkY2VCXRfXzN+GoreGoiGXXNyXJLQCZhAS2dXkG4UkklAdJz0qrPUxjJxZYjRKUcnpY3/xU0l0rZhOIoNsZjQ/aSDPUPJ0P4Y1PerGvGe4SJCzkIiDcnZVA2H5Cq618X2UjaY7mJ26YVwT/wDFZ83KyTlguxSglEt6zviLxHaea1fE00gMa26qWZmkGFXppTOR5mIwN60VQuIjL2y563Ee2++hXk/9mfoKhFpcsWcRZobKDRGin7qqu3TZQNq8eM8Q5EEkvXQpIHTLdEX6sQPrUwVC41ZNLA6IQrkAoT0DqQyZ9tQGfaqUcOS3dFEmcJ4esEKRL0RQPzP3jv6tk/WplZiL9odoDonLwTD5oZYpNYOcYXSpEnsULAjcV48P47O96hlBit51eOCF0Cyl415jSyA+ZCyhwEO4CAkAkgfT748c99Hga2lKVMClKUApSlAKUpQClcE1leK+LpTK8NjGkhjOmWaZykEbfgXSC0rjO4XAGcFs7VyUlFZZ1Jt4Rq6VjIvHywTxwXrw6pW0B4iyqkmMqsiuToB6A6upGRg5rZ1yMlJZQcXF4YpSlSOGC41wUjiD/DzyW4eNZnWMIyPIZGQvokVgpIUZKgZ6nJq3Ubdc+5xv77bVA/aDcvaab5IjKiI0UyqwVgjOrRyAkYwrgg+0hPY1D+L4hJssEEI/FLOZiPyjiUA/VxWZqYPfn0L9EltwWPE+KR26a5CRuFUKMu7n5UjUbs57Af0BNRPDvDXjWSWYBZ525kgU5C4ULHECOoRABnudR71zw/gARxNNI084BAkcABAeqwxr5Ywds4yxxuTVrVZvCwj3Sy8sVDSIyX0Ix5YUlmJ9HkHKiH1Uz/7NS3cAEk4A3JPQAdSa6eD50mh+JX/LnUM9RGPLEPbyAMR6ua85vEW/wPO6WFgvqUpVMqCqqYl76BF6RJLM522LjlRDp97Mx/1Zri645qYxWiiebvg/ZR74zNKMhf0jLHsMbifwTgot1bLF5ZG1yykYMj4AGw+VQoCqo6BR1OSdLRaeTkrJdIhJ+hZUpSto8xSlKAUpSgFKUNAZrxFxuQmSC0cLMket306zHrDcoKp8pdihO+wA6HIrOxLBBw2NHUSo0SgRldTTySLq0hfvO7kt+ZJ7ZqLwi5K8RmeQ4+NEhUEg4ks55YjGMekJTbvof0NSvDdjEss++qSKVo1DNqMMLKrIkY+4jA599OMkKMZt83KTz0i9THC+rPfhvhuMWK2s45gKYl1HVrkbzSuWO5YuSdXXpV34JvpeW9tcMXltiE5jdZYmBMEu3cqCp/ejaqHxPxGTC29qf8JlxjcgRRggySyMASi48oPUlhirSwvRHeRCSRA8kMwb7itoeIrgEnoXYAZ+8a7p5yUufUXRTjx6GvpXANc1olE6TQq6lXAZWBBBGQQRggg9QRWBlsZrW/jgWcm1kjd40kQO6mIoGiWbIYjS4YFtRwCO2a+g1VeIOC/ERrpYJLGwkikK6grgEHK5GVZSyMMjZzgg4NedsN8Widc9ssleKVBX4/Tg2Y5mcZFzHyf1az9pp9uXmqXjXBr2S4t4ridVjfmPLBbBgvKjC7PcMQ7apHRcBUBXX6YrM/l58t8I0PGj0uSVBJHxWaS2jbVaxafiXRsc1iSVt0YfdOkl2HYaR1JGgbwFZg6reM2r4xrtGNufbUieR/76tVR4b8WWEMb6ZU1vLJiGFTJIFiIhT7GIFgumIEbAYIqzbxwOq2l0w/TCn/hkmUj+FaVVaUMYKU985NpZPBvCd/qOnisunsGtbZmA7ebQB/KpcXg0MuLq4uLnOMh5OUh9QY4AilT6NqqMn7RoA2LiG4thnGuaIGL6yws6KPdiK1MMwZQykMpGQVOQQehBGxFFTWuVFfkeb3LhnS0s0iQJEioijAVFCqB6BRsK9qUr1IilKUApSlAKUpQChpSgMDxjwyQ7odSxmU3EE8Y1NBM+TKrDBAUsWIJGkiVlOCATQ3pE99BGZoeZh9b2xlhleNFJ0F1kxp1lfJlj1IxvX1vFROJ8IhuIzHcRpLGd9Mih1yOhweh96ryoTeUz2ja0sYMPaJDbvJHByviZPMFed2llCAYaZ2DOAMn1Hp1rN+KPCbqr311Klw8aqWheFeTyw2TFDq1MjHOzdWJHTO07iXh9bW8lWwiihn1JNFkaVlgMQSWMHuvMHmHbUrdSKthBNOUN1oVVIYQxkupdTlGeRgCxUjIAUAHBOcDHnGicZpxfuy7CPiRR24bxVOGMquxWykYJ52LLbSH5CGOSsL9CCcKQpGAxx9BDZrCcQsVmjaN+hx9CpDKd9tmAP0rtYcb+Awsmfg8gA9fhc9Ae5t//AE/0fJeaPPU6Zrzx6N1SuscgYAggggEEHIIPQg+lUHH/ABUIW5MAEtyRnRk6IlP+UnYfIvoPmboO5ESik28I9vFHiZLOF5CNbqjOI86chQSWZsHSgxu2D6AEkA4C0TiDPJNOyiS4ih1SFgFtQusukMWDnAcYJONQ1EnpUmbh/wAS5SY81A2qd2UATyKcxxADYRRnqu+CFXJOs1cWlosShIxhR0GScD0GonA9uldcFJYZp06bHLPDhfDIYV+wUKGCdO4SNUTOfRVWplCfWqKLxlBK5S1Wa6YbH4aFpFU/vSbIPz1YqRbcowXLwXtUkPhCBJTJEZYs5ykM8sKaiQSyrG6hc43HQ7bbb2ei9IBWxk/J5rdCPoJGrjlX/wD0I/8AeIP99ODxldTL4mj0S3I/ys5/O4mP9XrnlH/nJv8At5f+OvMRX3eybH/WIP8Aiqo8TcfurRQzWEwT70rsrRRj8T/DmRgPoKcEfE0/0/IueQ4+Se4Xv/bM38pNQ/lSHivEINREiXa9QkqrBL+SzRDQf7yDp19I3BOI8+ISBg4OCCsUkSkEZGnm7sMfeG1T6YPR0VTXRfcA8RxXaEx5V0OJIpBplib0dfQ9mGQeoNW1fNeMS/DSR365zbgiUD/KWzkc1T6lNpF9096+kqai0ZV1Tqlg5pSlcPEUpSgFKUoCu41wCC7ULOmrSdSsGZHRsY1JIhDKcehrFJwySxk0XE80qucRyzFCjZOQhIQFJR0wThsZXfKr9GqNxHh0U8TRTIskbjDIwyCPcfnv7YrqZ61Wut5RlKEZ2NV11w6bhxw+uey+7Nu8sAz8s46vGO0gyQNmG2qp8UyuoZCGUjIZSGBHqCNiKkbFVsbFlGbXh/EbY8nh9wI7Vg5VWRHNu53KqzAsI2ycfNpONsV7TWrI629qShf7W4nJ1y6SSMl2yWmdgQGOdIViOiitBVBZvcfHzsIwbciGLXqw4eNSzEKfmTVIVJzkFTgdaYIeFCDyl2XdvAqKEQBVUYAHYV6VFvr1ogCIpJB35QVivvoLAkfpyfaq8+IXchYLa4LnHmmiaCJQcZLu4BOB2UEnGPeuns5JcEzjsZa2mA0/2b/OmtcBSTlMgNsOh2/pWk8D8BWzsYIVABCKzkAeaRwGkY4/eJ+gA7VQcUOIJT1+zl2PfyHY1t7M5jXH4V/oKizP13cT2pSlRM8VwwrmlAfPbfh/wt1PbIAIQI5oVB+RJdQkjA7KsiMQOwcAbACp1dfHDci5t7ltoWWS2lc9ELsjwM57LqV0ydgZB612zU0bOlnurS+RH4jbiSGRG+VkdT+TKQa0Hge4L8Os2Yks1vAST1J5agnesf4l4mEQQoy8+5IgiUnctKQmsjrpXVqJ9sdSK+h8NsUhhjij+SNERc9dKKFGfoK4yrrWnJIk0pSolAUpSgFKUoBSlKA4xWXvvAUWS1nI9o5JYiIK0LMepaBwUB9SmknPWtTSh1Np5R808QWXFLaMsrWcmWSNDpljctIwVTy9TKSM5I1YwpNWNnbctAuS2OrHqxO7Mfckk/WpniWQSXcaZOIIzLjtrmLRxk+pCJMB+s+teNTRr6XdKO6TFMUpXS2V/HnbkOkYzJKOUg7apBpBOx2UEsfZTWg/Z/xpLiwgKsGeONIpPaSNQrbehxqB6EEEVX4qPbzpaPE64jjBjgZei8t3CR7eqOwIPozj72ai0UtVU5rcvQ3lKUqJkilKGgM7x7jYLPbJbi4bQDIsjBIQsmQquzK2osFY4CnYb4yM4/hXhJtUhL3FrFqHKt4rkPGiBE1aXKlgC+sgZGARsKupo3PFbg6zoWC2GgZC63MmWI6E6Y1x6ZPqas6z775xk4ovUVrG4o38IwrG4hykrGN+cxaWQvDIskZZnJZlDKPLkDBIGNsaDhHiVmkWG6jEUrhtDI+uKXQMsEJAZXA82hhnAOCdJI86qfFMmi2eRdniKSoe+tHBUDP4t0/JyO9edN8oyw/UndUpLJu6Vwtc1qGcKUpQClKUApSlAKUrg0BgJrxm4leKwwqi3CHbzaYyZMfpZ1H973qZULiVhzJ7gqxSRJyVcDOCYIdSlc+ZCAMjbtgggEZ+14vf2rFLy3aeLJ0z232rAEnAkjOGOOmr27nepmzTLZXHJraVWReJLdhnUw9mhlRv9lkBP0FVHGfGbqALW2ldmOlZJo2hhBIJydYDsAATso6demRY3Lpcmo5ozpyM4zjvjOMn2/3VneMOt8rwxYeFdRlfPlZ1BMcSMNmIfSzEbDSB1bar8N+Gee8s11I8yyaVILlY5WQnJMaEDlofKqnIzq9q1XEF5du4hUAhCsaqNIDMNMYAHQamXpQhNPDUujd2MxeJGPVlVj+ZUE171528QRVUdFAH8BivSoGCKGlDQHzzhCM9zPdIcpcO6OrHdDayNDDoAHdVbUCdiRir6vO48JyxvI9lIgWVzI0Mylow7f2jRuhDJqbzEEMM5xjNZ3jnhvjU66D8GIiftEinnjeRO8fNaPyA9yBntnrnOs085TbLsLoRjgueGXmuHmscKxdwTgAR6jyyT2BQBt/xVnfCt+/EL11KMtsJRcK7LgTRQctLcR5+6ZgZS37oAzk49F4O6hY5OG3jAAKIviY57fC9NnuAuBgY1qPyrYeGeDyo7z3IVZZFRBGpDCKKPUVQuPmYs7MSNtwB8uTKmlqeWjltuY4TL8VzSlXymKUpQClKUApSlAKGlKAxExxdXS9xIjY74e3iwT9Qf4e1eXEpmWJ2TdlUsB+W/wDSp3iSIR3aPvidOX7cyHU6j9RjaT6R+1VNkglWZskiRpFHsqjlbfVWb82qaNnTyzWkixzWWvHa8n5aEiNPmYfdU+mfvtjA9Bv6AzPEPGuTGoPzyKxOOyooMh/iVUfq9qm8D4byYgp+dvO59Xbr9AMKPZRXS9CWyOV2+Pb5/fuTIYVRQqAKqgAAbAADAA9sV5Ryh7y2gHUl52H+bgAx/GV4/orV7SSBQSxAABJJ2AA3JJ7ACqrga4uIbxwVMjlMNgFLeZdESb9DrETkerN6VxlPUN+G1E+l0pSoGIKUpQClKUBxiuaUoBSlKAUpSgFKUoBSlKAUpQ0BQeN7YPZSjfWADEVOGWcEcllPbDkZ7YznbNUllaLFGsafKihR9BjP5nr9atePXwkk5YziMgt6FyvlHvhTqP6l7jaBUkaujr2x3P1MnxtRNxCOI7hFhLD2aV5GB/MQr9DWsrMcFRZr2aYdB098ry4z/sI5A/zlWFzxIouY8NNOdMKMcAhflZsbiMDzsR2bHUgVIuze3Gfv1/3g44i3xEvww3jTS8/XcdYodvxHzMPwgA/OKtLq2WRGRujAg42O/cHsR1B7YqJw2y5CaSS2SzNIerOQC7yHPUnOMbABR2FT6EUvmX/hziLSwrzcc1PJIAfvj72OwYYcD0arWsMWkjkE0BGsYVkOyyx5zoY9QwyxVuxJzsTWq4TxmK4TVGdwcMjbPG2M6XXsf5EbgkEGoNGNfS65fQn0pSuHgKUpQClKUApSlAU/HvE0droUpJLLIwVIol1MSSFBYkhUXJA1MQK6cG8RmZuXNBLbS4JCS6SHA6mOSNmVsZGRkEemN6zvApBc3gmceYxm5xjosrNDZAnPVbdJmx63DkdauvFM5jtJZlxrgUzrn8UQLYz21KGU+zn1oTUeDR0rytblZEV03V1VgfUMAR/I160IClKUAqo8Qcb5CqseGmkyI0PTb53fG+hQQT6kqvVhXpx7jyWsepwWZjpjjTBeR8ZCoD7Akk7AAk7CsNDfSSO0mkTTyAanDEW8arnTEkhBJVTnZQSSSTjIrqR701eJLnotYIdK4ySdyWO5Zicsx9yST9apvFXFeXGI1JDyhvMDjREuOa+e2xCj3bPY1atPy4y0zDygszAYG3XAyT7DfNZKyt2u7ktKPKdLyKTnTGpPJh/NiCW7H7T1FTN6EV2+l9pfj/jJY2mm2tAXwjTMM+o1jAUDuyxJ8o7jFTbWxmimMl5HoaUAQlTqWKMY+wZsYSUnzHchugJ0YqTwfhou+Ih3GYrEDTndWuplBzv3ji0n1BlHpvu7mzSRSkihlbYqwyCPcGotmXdqmrOPQyJGetdMEdNxn1A0jHb1/L/6qbe8BliyYczJ+AsOaPZXY4kH6iCMdTnarj4pEX5esLLjPKf7OTH+jfDY98V3JbruhZ0ySjgjIORXjLbHVzImaKUDAkTrjOdLKfK65z5WB6nGDvXq8ffocdfrnp0rguR1HfAxv9T6Ch6ySksM6f8A7OjtyVv9ACnHNgYSL/rIc82M7jOA4960vC/FVncKDBcwyZGcLIpI/Nc5H1FZxdDdNLYJG2DgjqPzrwn4NbucyQxOevmiRt/XcVzBQlok3mLN8GFM186Xw7Av9kphP4rd3gP/AJbAHoNiMbVJg47c2KFpWe7gQEsW0/Eoo3JBACzADOQdLbbE9K5grz0k4rPZvaVnYPH1jIVWOYPK2NMAVlnYldQHKcBh5TnfAA3JxvVLxL9oNzZ3CpfWqrDIrOHglaVlVCTJlSgDGNMOwU/LlhnBxwqm8pXSKUMoZSCpAIIOQQRkEH0xXegPn/gqbVdT9B/gnCSFHQAwz7AdhvVj+0CVv+T50QZknC26D1e4YRL9BqyfYGs/+z6Zlkg5vzvavasO/O4bctG2fcxyA49FNahYvibpHBPIti+NvLJcEFMg9xEpcZ6a39Urp6p8E7wjC8dpFFIcvCOQx/FySUVsdtSqrf3hVzWW8OcbL317AR5VdHibs4EaR3AX10TLpPoWxWorh5DNZ7j/AIsETGG2Tn3HdQ2mOLIypuJN9AI3CgFj2GN648U8ddCtvbnE0qli+xEEQODIQerk+VARgnJOymqezs1iUKmfUkkszMerOx3Zj3Y7mupFqjT+Jy+iDJwVp5RNfSc+QAhUAKQRhiCyxxZOckDLOWJwPTFWoGOlKzXiTjhP2MLEZOl5FzqBzjlxY6yE7Ej5f1dJGvXUl5YIicd4wZ5eVDlkRwu2CJpwflB/AmMk/iB7Ic3MUAs7c6V5krEbDAMszkKijPQZwo9FHsTXn4d4EIVDMoV8YVRgiNPwjHc7ZP5DoMm78LWPxMwum3hj1Lb75DucrLPjuMZRD6Fz0ZTRsjqblXDC/wCv5/p+5feGOB/CW6Ratb+Z5HPV5ZGLSt+RYnHoAB2q2oKVAwBVdxrw9bXaaLqFJVG41rkqfVG6qfcEVY0oD55N4FktP8XEk8AydAnkSdO4x9oEmHYZ0sMDdjXpw6+icFY2JKbMjluahPaRZPOp/VW/qs4t4bt7nBmjBYfLIpKSp+iVCHX8ga6mW6tVKHD5RmTbLq1Ywc5yCRk4x5sfNsAN89KKrjupGTnykHHYDB6++K9bnwpeRY+GnSdR1S7BV8e08S9f1Rn86hT3F1GcSWNwevmhMU67fpcP/FQfapZL0dTXL1wSVdsDK74OcNkZ9ASATn1x2ri5k0qSRkDORkDy43zkjbFQ14rKxwtlek+ht9A3/ekZV/nXF54Nvb5AszizhO5jXE00m/yysCEVMdVUtnuaZE9TXFcPJI8O+GoXhspZYPtBDbMH1eZZPh9B2Py4QR+Ybkon4RXtxG4Nxw9Lp1BltZWlIUY1fDTPFcYHo8Sy+X94elZ3jl3eW9/8NJfa1kjiuFCAW7jRIyiKNVjm8hKEnC5PRmwPNvfD0cT2USxxNFGY9PLkBDKN1OrPzE7nV97Oe9QMnOTx8Cry7YwElvhpZYFJOfslbVb7/wCheKtHWP8AAUp1TBhhilrIwyNnERt5Nh089qRv6VsKEWfM/E3AliuXUrrSaT42GNSULSxqFv7cMCN5YTrC9GOvOwre8MuInhje3KmJlUoUwF042wB0HtXh4l4CLqHSGMcqESQyr80Uq/I49uoI7qxHesnwLjjW/MMkfLCH/C7ZAW+GkY/4zAoHmtpN3OOm5G+sUOoh+IeEPw+W1lsY5p5IxLqBV5WljJUG3HLUKmS7y62HzR5JYk1vuGcainXMbeYfNG40SRn8MkbeZD+Y7gjYg17wzK6hkIZWAIKkEEEZBBGxGO9YnxF4fS9v3huNKhIraWLSiapEEzi5R3K6yvyKVDgASg4OTQYIvBrxLmW6ulOrmTNGpByOVbfZxhT6E63/ADkPtVozAbnaqXi03/J/mQGW1ZYvtFKhYXWFUJlbsjqqMCB8xb1FdBbXFz/afZx/hwc+3kPv3b+FTRuaVRlWucY++iPxbjrSNyrfV5ttSfO2Dvy9/Knq5x7Y61P4LwBYQGYAuBgBflTOchPcg4Lf06V2glt4GMcXnmIyY4wZZ2A6FlXJA64Jwo9qsY/Cdxdf42xgg2PIif7aT1WaZdkTsUjyT+PtRs7dqoVrav3fuQ7OJr+QxQ5FqpxNOpI1nvDbsOp7O/3QSB5t1+gQwhFCqAqqAAAMAADAAHYAV1tLRI0VI1VEUAKqgKqgdAANgK9qgYllsrHlilKUPMUpSgFKUoBSlKA4qq4/4ptbKMvdTJGACQCw1tjsifMx/IVC4zxKSW4+Et30EIJJ5VwXiRiRGkeQQJXIY5IOlUJxkrXlF4LsR1tonY9XlQTSMfV5JMsx9yaElHJm7Wx4tLPNexhYhcCMRLzImkSBAeWHDxONyS5VZBu5rfWRkMSc4KJSq6whJUPjzhSd9Oc4rKcX/ZzbvGwsy9jJ1D2jtEurtriUhHH0B96tvDN+Qvw04ZbiFRqDO8gkXOObFLJ5nQnbfdT5T2JHcYIfhp9F/cxHAOkuN85BvLp/5c36aq19YLgc2ri5YbBoeIA+/Jv4o1/gQ+P1Gt7QixVD4j8M88rNA/Ju4gRHMBkFTuY5l+/ET1HUHcYNX1KHD5fwfjM9lMYTAUJ1M1kCCCery8KdsCVCSWaAkFSTjfY6S6KXypcWEifEW7Np16hjWMSwXCY1xhgB1GVKqwG2DfcW4JBcpouI1kXORkbq3ZkYeZGH4lINZ6+8FSdYpFdwABJMHW4AHQG6t3R2AG2GDZ7n1EskDxFxK71W9raxCBrhpI2eZVkSPyGRimlismyv5SuD30g5qy4X+za1jXErS3B/zsjCIZ6hLdCIkX2C15eH/BMqXIub25eeSMMsKamMcIddLsNRyzkbZPb+WxoNzIlhwmGBdMEUcS9dMaKgz7hQM1LpShEUpSgFKUoBSlKAUpSgFKUoDB2vFo7fid+k4cNIbeZXELuphECxjLIDgB1cbgDc79qt28X2I63UIJOMM4U5HbB3z7VacV4BBcaTNGCy50uCUkTPXRKhDr9CKqV8EY+W9v1Hp8Vr/hzFYihNSwd//wAstPuzB98fZq8u+M4+zU9qruJcTe4Kiygn56ENHNNbyQwLkjmLI0gVijKCpVVJ6EbgETJfAmojVf8AENvS60fx0IK9bXwHbIQXM8xAx9vdTSj6oX0n6iuhzyeHhezj57NF5kgiFuJAcrJK0hluGzk6iG05P4i46g1q68bW1SNQkaKiL0VFCqPyUbCvauEWf//Z"/>
          <p:cNvSpPr>
            <a:spLocks noChangeAspect="1" noChangeArrowheads="1"/>
          </p:cNvSpPr>
          <p:nvPr/>
        </p:nvSpPr>
        <p:spPr bwMode="auto">
          <a:xfrm>
            <a:off x="228600" y="-30163"/>
            <a:ext cx="304800" cy="304801"/>
          </a:xfrm>
          <a:prstGeom prst="rect">
            <a:avLst/>
          </a:prstGeom>
          <a:noFill/>
          <a:ln w="9525">
            <a:noFill/>
            <a:miter lim="800000"/>
            <a:headEnd/>
            <a:tailEnd/>
          </a:ln>
        </p:spPr>
        <p:txBody>
          <a:bodyPr/>
          <a:lstStyle/>
          <a:p>
            <a:endParaRPr lang="en-US"/>
          </a:p>
        </p:txBody>
      </p:sp>
      <p:pic>
        <p:nvPicPr>
          <p:cNvPr id="11276" name="Picture 16" descr="http://1.bp.blogspot.com/_pserUI3c9BY/TAg8OgTkEgI/AAAAAAAABWQ/SzYFWHVVoBw/s1600/Health%25201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762000"/>
            <a:ext cx="2168525" cy="24368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1"/>
          <p:cNvSpPr txBox="1">
            <a:spLocks noChangeArrowheads="1"/>
          </p:cNvSpPr>
          <p:nvPr/>
        </p:nvSpPr>
        <p:spPr bwMode="auto">
          <a:xfrm>
            <a:off x="1447800" y="4724400"/>
            <a:ext cx="5029200" cy="461963"/>
          </a:xfrm>
          <a:prstGeom prst="rect">
            <a:avLst/>
          </a:prstGeom>
          <a:noFill/>
          <a:ln w="9525">
            <a:noFill/>
            <a:miter lim="800000"/>
            <a:headEnd/>
            <a:tailEnd/>
          </a:ln>
        </p:spPr>
        <p:txBody>
          <a:bodyPr>
            <a:spAutoFit/>
          </a:bodyPr>
          <a:lstStyle/>
          <a:p>
            <a:pPr marL="342900" indent="-342900">
              <a:buFont typeface="Wingdings" pitchFamily="2" charset="2"/>
              <a:buChar char="Ø"/>
            </a:pPr>
            <a:r>
              <a:rPr lang="en-US">
                <a:solidFill>
                  <a:srgbClr val="002060"/>
                </a:solidFill>
              </a:rPr>
              <a:t>  Decreased high blood pressure</a:t>
            </a:r>
          </a:p>
        </p:txBody>
      </p:sp>
      <p:pic>
        <p:nvPicPr>
          <p:cNvPr id="15" name="Picture 4" descr="C:\Users\SANA\Pictures\38.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75" y="5214937"/>
            <a:ext cx="7578725" cy="16430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C:\Users\SANA\Pictures\imagesCAKO16P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7050" y="3581400"/>
            <a:ext cx="2114550" cy="2162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1EB60437-57C6-4BE3-AE1E-717C1E0FAAA8}" type="datetime1">
              <a:rPr lang="en-US" smtClean="0"/>
              <a:t>3/22/2020</a:t>
            </a:fld>
            <a:endParaRPr lang="en-US"/>
          </a:p>
        </p:txBody>
      </p:sp>
      <p:sp>
        <p:nvSpPr>
          <p:cNvPr id="3" name="Footer Placeholder 2"/>
          <p:cNvSpPr>
            <a:spLocks noGrp="1"/>
          </p:cNvSpPr>
          <p:nvPr>
            <p:ph type="ftr" sz="quarter" idx="11"/>
          </p:nvPr>
        </p:nvSpPr>
        <p:spPr/>
        <p:txBody>
          <a:bodyPr/>
          <a:lstStyle/>
          <a:p>
            <a:pPr>
              <a:defRPr/>
            </a:pPr>
            <a:r>
              <a:rPr lang="en-US" smtClean="0"/>
              <a:t>Presentation by Dr Amina Muazzam</a:t>
            </a:r>
            <a:endParaRPr lang="en-US"/>
          </a:p>
        </p:txBody>
      </p:sp>
      <p:sp>
        <p:nvSpPr>
          <p:cNvPr id="4" name="Slide Number Placeholder 3"/>
          <p:cNvSpPr>
            <a:spLocks noGrp="1"/>
          </p:cNvSpPr>
          <p:nvPr>
            <p:ph type="sldNum" sz="quarter" idx="12"/>
          </p:nvPr>
        </p:nvSpPr>
        <p:spPr/>
        <p:txBody>
          <a:bodyPr/>
          <a:lstStyle/>
          <a:p>
            <a:pPr>
              <a:defRPr/>
            </a:pPr>
            <a:fld id="{6E96BE4B-5EBE-4167-B483-E0099B1F95E3}" type="slidenum">
              <a:rPr lang="en-US" smtClean="0"/>
              <a:pPr>
                <a:defRPr/>
              </a:pPr>
              <a:t>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additive="base">
                                        <p:cTn id="7" dur="500" fill="hold"/>
                                        <p:tgtEl>
                                          <p:spTgt spid="10245"/>
                                        </p:tgtEl>
                                        <p:attrNameLst>
                                          <p:attrName>ppt_x</p:attrName>
                                        </p:attrNameLst>
                                      </p:cBhvr>
                                      <p:tavLst>
                                        <p:tav tm="0">
                                          <p:val>
                                            <p:strVal val="#ppt_x"/>
                                          </p:val>
                                        </p:tav>
                                        <p:tav tm="100000">
                                          <p:val>
                                            <p:strVal val="#ppt_x"/>
                                          </p:val>
                                        </p:tav>
                                      </p:tavLst>
                                    </p:anim>
                                    <p:anim calcmode="lin" valueType="num">
                                      <p:cBhvr additive="base">
                                        <p:cTn id="8"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11276"/>
                                        </p:tgtEl>
                                        <p:attrNameLst>
                                          <p:attrName>style.visibility</p:attrName>
                                        </p:attrNameLst>
                                      </p:cBhvr>
                                      <p:to>
                                        <p:strVal val="visible"/>
                                      </p:to>
                                    </p:set>
                                    <p:animEffect transition="in" filter="circle(in)">
                                      <p:cBhvr>
                                        <p:cTn id="13" dur="2000"/>
                                        <p:tgtEl>
                                          <p:spTgt spid="1127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246"/>
                                        </p:tgtEl>
                                        <p:attrNameLst>
                                          <p:attrName>style.visibility</p:attrName>
                                        </p:attrNameLst>
                                      </p:cBhvr>
                                      <p:to>
                                        <p:strVal val="visible"/>
                                      </p:to>
                                    </p:set>
                                    <p:animEffect transition="in" filter="wipe(down)">
                                      <p:cBhvr>
                                        <p:cTn id="18" dur="500"/>
                                        <p:tgtEl>
                                          <p:spTgt spid="1024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250"/>
                                        </p:tgtEl>
                                        <p:attrNameLst>
                                          <p:attrName>style.visibility</p:attrName>
                                        </p:attrNameLst>
                                      </p:cBhvr>
                                      <p:to>
                                        <p:strVal val="visible"/>
                                      </p:to>
                                    </p:set>
                                    <p:animEffect transition="in" filter="wipe(down)">
                                      <p:cBhvr>
                                        <p:cTn id="23" dur="500"/>
                                        <p:tgtEl>
                                          <p:spTgt spid="1025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248"/>
                                        </p:tgtEl>
                                        <p:attrNameLst>
                                          <p:attrName>style.visibility</p:attrName>
                                        </p:attrNameLst>
                                      </p:cBhvr>
                                      <p:to>
                                        <p:strVal val="visible"/>
                                      </p:to>
                                    </p:set>
                                    <p:animEffect transition="in" filter="wipe(down)">
                                      <p:cBhvr>
                                        <p:cTn id="33" dur="500"/>
                                        <p:tgtEl>
                                          <p:spTgt spid="1024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275"/>
                                        </p:tgtEl>
                                        <p:attrNameLst>
                                          <p:attrName>style.visibility</p:attrName>
                                        </p:attrNameLst>
                                      </p:cBhvr>
                                      <p:to>
                                        <p:strVal val="visible"/>
                                      </p:to>
                                    </p:set>
                                    <p:animEffect transition="in" filter="wipe(down)">
                                      <p:cBhvr>
                                        <p:cTn id="38" dur="500"/>
                                        <p:tgtEl>
                                          <p:spTgt spid="11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6" grpId="0"/>
      <p:bldP spid="10248" grpId="0"/>
      <p:bldP spid="10250" grpId="0"/>
      <p:bldP spid="11275" grpId="0"/>
    </p:bldLst>
  </p:timing>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4779</TotalTime>
  <Words>4031</Words>
  <Application>Microsoft Office PowerPoint</Application>
  <PresentationFormat>On-screen Show (4:3)</PresentationFormat>
  <Paragraphs>526</Paragraphs>
  <Slides>50</Slides>
  <Notes>41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Strategic</vt:lpstr>
      <vt:lpstr>Relaxation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for Doing Relaxation</vt:lpstr>
    </vt:vector>
  </TitlesOfParts>
  <Company>New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Progressive Relaxation</dc:title>
  <dc:creator>Jim Lidstone</dc:creator>
  <cp:lastModifiedBy>Windows User</cp:lastModifiedBy>
  <cp:revision>262</cp:revision>
  <dcterms:created xsi:type="dcterms:W3CDTF">1998-07-22T14:45:14Z</dcterms:created>
  <dcterms:modified xsi:type="dcterms:W3CDTF">2020-03-22T17:33:22Z</dcterms:modified>
</cp:coreProperties>
</file>